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x="121793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n-lt"/>
        <a:ea typeface="+mn-ea"/>
        <a:cs typeface="+mn-cs"/>
        <a:sym typeface="Calibri"/>
      </a:defRPr>
    </a:lvl1pPr>
    <a:lvl2pPr indent="228600" defTabSz="457200" latinLnBrk="0">
      <a:defRPr sz="1200">
        <a:latin typeface="+mn-lt"/>
        <a:ea typeface="+mn-ea"/>
        <a:cs typeface="+mn-cs"/>
        <a:sym typeface="Calibri"/>
      </a:defRPr>
    </a:lvl2pPr>
    <a:lvl3pPr indent="457200" defTabSz="457200" latinLnBrk="0">
      <a:defRPr sz="1200">
        <a:latin typeface="+mn-lt"/>
        <a:ea typeface="+mn-ea"/>
        <a:cs typeface="+mn-cs"/>
        <a:sym typeface="Calibri"/>
      </a:defRPr>
    </a:lvl3pPr>
    <a:lvl4pPr indent="685800" defTabSz="457200" latinLnBrk="0">
      <a:defRPr sz="1200">
        <a:latin typeface="+mn-lt"/>
        <a:ea typeface="+mn-ea"/>
        <a:cs typeface="+mn-cs"/>
        <a:sym typeface="Calibri"/>
      </a:defRPr>
    </a:lvl4pPr>
    <a:lvl5pPr indent="914400" defTabSz="457200" latinLnBrk="0">
      <a:defRPr sz="1200">
        <a:latin typeface="+mn-lt"/>
        <a:ea typeface="+mn-ea"/>
        <a:cs typeface="+mn-cs"/>
        <a:sym typeface="Calibri"/>
      </a:defRPr>
    </a:lvl5pPr>
    <a:lvl6pPr indent="1143000" defTabSz="457200" latinLnBrk="0">
      <a:defRPr sz="1200">
        <a:latin typeface="+mn-lt"/>
        <a:ea typeface="+mn-ea"/>
        <a:cs typeface="+mn-cs"/>
        <a:sym typeface="Calibri"/>
      </a:defRPr>
    </a:lvl6pPr>
    <a:lvl7pPr indent="1371600" defTabSz="457200" latinLnBrk="0">
      <a:defRPr sz="1200">
        <a:latin typeface="+mn-lt"/>
        <a:ea typeface="+mn-ea"/>
        <a:cs typeface="+mn-cs"/>
        <a:sym typeface="Calibri"/>
      </a:defRPr>
    </a:lvl7pPr>
    <a:lvl8pPr indent="1600200" defTabSz="457200" latinLnBrk="0">
      <a:defRPr sz="1200">
        <a:latin typeface="+mn-lt"/>
        <a:ea typeface="+mn-ea"/>
        <a:cs typeface="+mn-cs"/>
        <a:sym typeface="Calibri"/>
      </a:defRPr>
    </a:lvl8pPr>
    <a:lvl9pPr indent="1828800" defTabSz="4572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Body Level One…"/>
          <p:cNvSpPr txBox="1"/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  <a:lvl2pPr marL="0" indent="457200">
              <a:spcBef>
                <a:spcPts val="500"/>
              </a:spcBef>
              <a:buSzTx/>
              <a:buFontTx/>
              <a:buNone/>
              <a:defRPr b="1" sz="2400"/>
            </a:lvl2pPr>
            <a:lvl3pPr marL="0" indent="914400">
              <a:spcBef>
                <a:spcPts val="500"/>
              </a:spcBef>
              <a:buSzTx/>
              <a:buFontTx/>
              <a:buNone/>
              <a:defRPr b="1" sz="2400"/>
            </a:lvl3pPr>
            <a:lvl4pPr marL="0" indent="1371600">
              <a:spcBef>
                <a:spcPts val="500"/>
              </a:spcBef>
              <a:buSzTx/>
              <a:buFontTx/>
              <a:buNone/>
              <a:defRPr b="1" sz="2400"/>
            </a:lvl4pPr>
            <a:lvl5pPr marL="0" indent="1828800">
              <a:spcBef>
                <a:spcPts val="500"/>
              </a:spcBef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/>
          <p:nvPr>
            <p:ph type="body" sz="quarter" idx="21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b="1" sz="2400"/>
            </a:pPr>
          </a:p>
        </p:txBody>
      </p:sp>
      <p:sp>
        <p:nvSpPr>
          <p:cNvPr id="5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/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Title Text</a:t>
            </a:r>
          </a:p>
        </p:txBody>
      </p:sp>
      <p:sp>
        <p:nvSpPr>
          <p:cNvPr id="73" name="Body Level One…"/>
          <p:cNvSpPr txBox="1"/>
          <p:nvPr>
            <p:ph type="body" sz="half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/>
          <p:nvPr>
            <p:ph type="body" sz="quarter" idx="21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</a:p>
        </p:txBody>
      </p:sp>
      <p:sp>
        <p:nvSpPr>
          <p:cNvPr id="7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/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Title Text</a:t>
            </a:r>
          </a:p>
        </p:txBody>
      </p:sp>
      <p:sp>
        <p:nvSpPr>
          <p:cNvPr id="83" name="Picture Placeholder 2"/>
          <p:cNvSpPr/>
          <p:nvPr>
            <p:ph type="pic" sz="half" idx="21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Body Level One…"/>
          <p:cNvSpPr txBox="1"/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608965" y="92074"/>
            <a:ext cx="10961370" cy="1508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608965" y="1600200"/>
            <a:ext cx="1096137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8428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1"/>
          <p:cNvSpPr/>
          <p:nvPr/>
        </p:nvSpPr>
        <p:spPr>
          <a:xfrm>
            <a:off x="-1" y="0"/>
            <a:ext cx="502921" cy="6858000"/>
          </a:xfrm>
          <a:prstGeom prst="rect">
            <a:avLst/>
          </a:prstGeom>
          <a:solidFill>
            <a:srgbClr val="C8A250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95" name="TextBox 2"/>
          <p:cNvSpPr txBox="1"/>
          <p:nvPr/>
        </p:nvSpPr>
        <p:spPr>
          <a:xfrm>
            <a:off x="868680" y="1371600"/>
            <a:ext cx="9052561" cy="1043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54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智 </a:t>
            </a:r>
            <a:r>
              <a:t>AI</a:t>
            </a:r>
          </a:p>
        </p:txBody>
      </p:sp>
      <p:sp>
        <p:nvSpPr>
          <p:cNvPr id="96" name="TextBox 3"/>
          <p:cNvSpPr txBox="1"/>
          <p:nvPr/>
        </p:nvSpPr>
        <p:spPr>
          <a:xfrm>
            <a:off x="868680" y="2423160"/>
            <a:ext cx="9052561" cy="510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2400">
                <a:solidFill>
                  <a:srgbClr val="C8A250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專為香港學校而設的本機 </a:t>
            </a:r>
            <a:r>
              <a:t>AI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學習助手</a:t>
            </a:r>
          </a:p>
        </p:txBody>
      </p:sp>
      <p:sp>
        <p:nvSpPr>
          <p:cNvPr id="97" name="Rectangle 4"/>
          <p:cNvSpPr/>
          <p:nvPr/>
        </p:nvSpPr>
        <p:spPr>
          <a:xfrm>
            <a:off x="548640" y="3246120"/>
            <a:ext cx="11091672" cy="45721"/>
          </a:xfrm>
          <a:prstGeom prst="rect">
            <a:avLst/>
          </a:prstGeom>
          <a:solidFill>
            <a:srgbClr val="C8A250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98" name="TextBox 5"/>
          <p:cNvSpPr txBox="1"/>
          <p:nvPr/>
        </p:nvSpPr>
        <p:spPr>
          <a:xfrm>
            <a:off x="868680" y="3429000"/>
            <a:ext cx="9966961" cy="3581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i="1" sz="1500">
                <a:solidFill>
                  <a:srgbClr val="FFFFFF"/>
                </a:solidFill>
              </a:defRPr>
            </a:pPr>
            <a:r>
              <a:t>100%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私隱保障  </a:t>
            </a:r>
            <a:r>
              <a:t>· 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無需連接互聯網  </a:t>
            </a:r>
            <a:r>
              <a:t>· 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支援所有學校 </a:t>
            </a:r>
            <a:r>
              <a:t>iPad</a:t>
            </a:r>
          </a:p>
        </p:txBody>
      </p:sp>
      <p:sp>
        <p:nvSpPr>
          <p:cNvPr id="99" name="TextBox 6"/>
          <p:cNvSpPr txBox="1"/>
          <p:nvPr/>
        </p:nvSpPr>
        <p:spPr>
          <a:xfrm>
            <a:off x="868680" y="4937759"/>
            <a:ext cx="3566161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300">
                <a:solidFill>
                  <a:srgbClr val="888899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立即試用 </a:t>
            </a:r>
            <a:r>
              <a:t>— TestFlight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：</a:t>
            </a:r>
          </a:p>
        </p:txBody>
      </p:sp>
      <p:sp>
        <p:nvSpPr>
          <p:cNvPr id="100" name="TextBox 7"/>
          <p:cNvSpPr txBox="1"/>
          <p:nvPr/>
        </p:nvSpPr>
        <p:spPr>
          <a:xfrm>
            <a:off x="868680" y="5303520"/>
            <a:ext cx="9052561" cy="280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400">
                <a:solidFill>
                  <a:srgbClr val="C8A250"/>
                </a:solidFill>
              </a:defRPr>
            </a:lvl1pPr>
          </a:lstStyle>
          <a:p>
            <a:pPr/>
            <a:r>
              <a:t>https://testflight.apple.com/join/QtY29Gbq</a:t>
            </a:r>
          </a:p>
        </p:txBody>
      </p:sp>
      <p:sp>
        <p:nvSpPr>
          <p:cNvPr id="101" name="TextBox 8"/>
          <p:cNvSpPr txBox="1"/>
          <p:nvPr/>
        </p:nvSpPr>
        <p:spPr>
          <a:xfrm>
            <a:off x="868680" y="6217920"/>
            <a:ext cx="2651761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100">
                <a:solidFill>
                  <a:srgbClr val="888899"/>
                </a:solidFill>
              </a:defRPr>
            </a:pPr>
            <a:r>
              <a:t>2026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年 </a:t>
            </a:r>
            <a:r>
              <a:t>5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月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Rectangle 1"/>
          <p:cNvSpPr/>
          <p:nvPr/>
        </p:nvSpPr>
        <p:spPr>
          <a:xfrm>
            <a:off x="548640" y="502919"/>
            <a:ext cx="11091672" cy="54865"/>
          </a:xfrm>
          <a:prstGeom prst="rect">
            <a:avLst/>
          </a:prstGeom>
          <a:solidFill>
            <a:srgbClr val="C8A250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54" name="TextBox 2"/>
          <p:cNvSpPr txBox="1"/>
          <p:nvPr/>
        </p:nvSpPr>
        <p:spPr>
          <a:xfrm>
            <a:off x="594360" y="137159"/>
            <a:ext cx="10881361" cy="599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28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完全符合教育局每項要求</a:t>
            </a:r>
          </a:p>
        </p:txBody>
      </p:sp>
      <p:sp>
        <p:nvSpPr>
          <p:cNvPr id="355" name="TextBox 3"/>
          <p:cNvSpPr txBox="1"/>
          <p:nvPr/>
        </p:nvSpPr>
        <p:spPr>
          <a:xfrm>
            <a:off x="11567160" y="6492240"/>
            <a:ext cx="365761" cy="2285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r">
              <a:defRPr sz="1000">
                <a:solidFill>
                  <a:srgbClr val="888899"/>
                </a:solidFill>
              </a:defRPr>
            </a:lvl1pPr>
          </a:lstStyle>
          <a:p>
            <a:pPr/>
            <a:r>
              <a:t>10</a:t>
            </a:r>
          </a:p>
        </p:txBody>
      </p:sp>
      <p:sp>
        <p:nvSpPr>
          <p:cNvPr id="356" name="TextBox 4"/>
          <p:cNvSpPr txBox="1"/>
          <p:nvPr/>
        </p:nvSpPr>
        <p:spPr>
          <a:xfrm>
            <a:off x="594360" y="658367"/>
            <a:ext cx="10881361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i="1" sz="1300">
                <a:solidFill>
                  <a:srgbClr val="888899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方案二（標準版）直接對應教育局計劃的所有交付要求：</a:t>
            </a:r>
          </a:p>
        </p:txBody>
      </p:sp>
      <p:sp>
        <p:nvSpPr>
          <p:cNvPr id="357" name="Rectangle 5"/>
          <p:cNvSpPr/>
          <p:nvPr/>
        </p:nvSpPr>
        <p:spPr>
          <a:xfrm>
            <a:off x="548640" y="1097280"/>
            <a:ext cx="11091672" cy="640081"/>
          </a:xfrm>
          <a:prstGeom prst="rect">
            <a:avLst/>
          </a:prstGeom>
          <a:solidFill>
            <a:srgbClr val="222238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58" name="Rectangle 6"/>
          <p:cNvSpPr/>
          <p:nvPr/>
        </p:nvSpPr>
        <p:spPr>
          <a:xfrm>
            <a:off x="548640" y="1097280"/>
            <a:ext cx="320041" cy="640081"/>
          </a:xfrm>
          <a:prstGeom prst="rect">
            <a:avLst/>
          </a:prstGeom>
          <a:solidFill>
            <a:srgbClr val="C8A250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59" name="TextBox 7"/>
          <p:cNvSpPr txBox="1"/>
          <p:nvPr/>
        </p:nvSpPr>
        <p:spPr>
          <a:xfrm>
            <a:off x="594360" y="1188719"/>
            <a:ext cx="228601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1300">
                <a:solidFill>
                  <a:srgbClr val="1A1A2E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✓</a:t>
            </a:r>
          </a:p>
        </p:txBody>
      </p:sp>
      <p:sp>
        <p:nvSpPr>
          <p:cNvPr id="360" name="TextBox 8"/>
          <p:cNvSpPr txBox="1"/>
          <p:nvPr/>
        </p:nvSpPr>
        <p:spPr>
          <a:xfrm>
            <a:off x="1005839" y="1170432"/>
            <a:ext cx="5212082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在至少 </a:t>
            </a:r>
            <a:r>
              <a:t>3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個科目應用 </a:t>
            </a:r>
            <a:r>
              <a:t>AI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輔助教學</a:t>
            </a:r>
          </a:p>
        </p:txBody>
      </p:sp>
      <p:sp>
        <p:nvSpPr>
          <p:cNvPr id="361" name="TextBox 9"/>
          <p:cNvSpPr txBox="1"/>
          <p:nvPr/>
        </p:nvSpPr>
        <p:spPr>
          <a:xfrm>
            <a:off x="6446519" y="1170432"/>
            <a:ext cx="5029202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solidFill>
                  <a:srgbClr val="888899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部署 </a:t>
            </a:r>
            <a:r>
              <a:t>3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個科目模型（如中文文學、歷史、生命教育）</a:t>
            </a:r>
          </a:p>
        </p:txBody>
      </p:sp>
      <p:sp>
        <p:nvSpPr>
          <p:cNvPr id="362" name="Rectangle 10"/>
          <p:cNvSpPr/>
          <p:nvPr/>
        </p:nvSpPr>
        <p:spPr>
          <a:xfrm>
            <a:off x="548640" y="1783079"/>
            <a:ext cx="11091672" cy="640081"/>
          </a:xfrm>
          <a:prstGeom prst="rect">
            <a:avLst/>
          </a:prstGeom>
          <a:solidFill>
            <a:srgbClr val="262640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63" name="Rectangle 11"/>
          <p:cNvSpPr/>
          <p:nvPr/>
        </p:nvSpPr>
        <p:spPr>
          <a:xfrm>
            <a:off x="548640" y="1783079"/>
            <a:ext cx="320041" cy="640081"/>
          </a:xfrm>
          <a:prstGeom prst="rect">
            <a:avLst/>
          </a:prstGeom>
          <a:solidFill>
            <a:srgbClr val="C8A250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64" name="TextBox 12"/>
          <p:cNvSpPr txBox="1"/>
          <p:nvPr/>
        </p:nvSpPr>
        <p:spPr>
          <a:xfrm>
            <a:off x="594360" y="1874518"/>
            <a:ext cx="228601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1300">
                <a:solidFill>
                  <a:srgbClr val="1A1A2E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✓</a:t>
            </a:r>
          </a:p>
        </p:txBody>
      </p:sp>
      <p:sp>
        <p:nvSpPr>
          <p:cNvPr id="365" name="TextBox 13"/>
          <p:cNvSpPr txBox="1"/>
          <p:nvPr/>
        </p:nvSpPr>
        <p:spPr>
          <a:xfrm>
            <a:off x="1005839" y="1856231"/>
            <a:ext cx="5212082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至少 </a:t>
            </a:r>
            <a:r>
              <a:t>6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個教學示例／資源</a:t>
            </a:r>
          </a:p>
        </p:txBody>
      </p:sp>
      <p:sp>
        <p:nvSpPr>
          <p:cNvPr id="366" name="TextBox 14"/>
          <p:cNvSpPr txBox="1"/>
          <p:nvPr/>
        </p:nvSpPr>
        <p:spPr>
          <a:xfrm>
            <a:off x="6446519" y="1856231"/>
            <a:ext cx="5029202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solidFill>
                  <a:srgbClr val="888899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每個課題模組即一份教學資源（每科逾 </a:t>
            </a:r>
            <a:r>
              <a:t>20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份）</a:t>
            </a:r>
          </a:p>
        </p:txBody>
      </p:sp>
      <p:sp>
        <p:nvSpPr>
          <p:cNvPr id="367" name="Rectangle 15"/>
          <p:cNvSpPr/>
          <p:nvPr/>
        </p:nvSpPr>
        <p:spPr>
          <a:xfrm>
            <a:off x="548640" y="2468879"/>
            <a:ext cx="11091672" cy="640081"/>
          </a:xfrm>
          <a:prstGeom prst="rect">
            <a:avLst/>
          </a:prstGeom>
          <a:solidFill>
            <a:srgbClr val="222238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68" name="Rectangle 16"/>
          <p:cNvSpPr/>
          <p:nvPr/>
        </p:nvSpPr>
        <p:spPr>
          <a:xfrm>
            <a:off x="548640" y="2468879"/>
            <a:ext cx="320041" cy="640081"/>
          </a:xfrm>
          <a:prstGeom prst="rect">
            <a:avLst/>
          </a:prstGeom>
          <a:solidFill>
            <a:srgbClr val="C8A250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69" name="TextBox 17"/>
          <p:cNvSpPr txBox="1"/>
          <p:nvPr/>
        </p:nvSpPr>
        <p:spPr>
          <a:xfrm>
            <a:off x="594360" y="2560320"/>
            <a:ext cx="228601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1300">
                <a:solidFill>
                  <a:srgbClr val="1A1A2E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✓</a:t>
            </a:r>
          </a:p>
        </p:txBody>
      </p:sp>
      <p:sp>
        <p:nvSpPr>
          <p:cNvPr id="370" name="TextBox 18"/>
          <p:cNvSpPr txBox="1"/>
          <p:nvPr/>
        </p:nvSpPr>
        <p:spPr>
          <a:xfrm>
            <a:off x="1005839" y="2542032"/>
            <a:ext cx="5212082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至少 </a:t>
            </a:r>
            <a:r>
              <a:t>3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次公開課或課室示範</a:t>
            </a:r>
          </a:p>
        </p:txBody>
      </p:sp>
      <p:sp>
        <p:nvSpPr>
          <p:cNvPr id="371" name="TextBox 19"/>
          <p:cNvSpPr txBox="1"/>
          <p:nvPr/>
        </p:nvSpPr>
        <p:spPr>
          <a:xfrm>
            <a:off x="6446519" y="2542032"/>
            <a:ext cx="5029202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solidFill>
                  <a:srgbClr val="888899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以 </a:t>
            </a:r>
            <a:r>
              <a:t>App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進行現場 </a:t>
            </a:r>
            <a:r>
              <a:t>AI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問答示範</a:t>
            </a:r>
            <a:r>
              <a:t>——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模型離線運行</a:t>
            </a:r>
          </a:p>
        </p:txBody>
      </p:sp>
      <p:sp>
        <p:nvSpPr>
          <p:cNvPr id="372" name="Rectangle 20"/>
          <p:cNvSpPr/>
          <p:nvPr/>
        </p:nvSpPr>
        <p:spPr>
          <a:xfrm>
            <a:off x="548640" y="3154679"/>
            <a:ext cx="11091672" cy="640081"/>
          </a:xfrm>
          <a:prstGeom prst="rect">
            <a:avLst/>
          </a:prstGeom>
          <a:solidFill>
            <a:srgbClr val="262640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73" name="Rectangle 21"/>
          <p:cNvSpPr/>
          <p:nvPr/>
        </p:nvSpPr>
        <p:spPr>
          <a:xfrm>
            <a:off x="548640" y="3154679"/>
            <a:ext cx="320041" cy="640081"/>
          </a:xfrm>
          <a:prstGeom prst="rect">
            <a:avLst/>
          </a:prstGeom>
          <a:solidFill>
            <a:srgbClr val="C8A250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74" name="TextBox 22"/>
          <p:cNvSpPr txBox="1"/>
          <p:nvPr/>
        </p:nvSpPr>
        <p:spPr>
          <a:xfrm>
            <a:off x="594360" y="3246120"/>
            <a:ext cx="228601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1300">
                <a:solidFill>
                  <a:srgbClr val="1A1A2E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✓</a:t>
            </a:r>
          </a:p>
        </p:txBody>
      </p:sp>
      <p:sp>
        <p:nvSpPr>
          <p:cNvPr id="375" name="TextBox 23"/>
          <p:cNvSpPr txBox="1"/>
          <p:nvPr/>
        </p:nvSpPr>
        <p:spPr>
          <a:xfrm>
            <a:off x="1005839" y="3227832"/>
            <a:ext cx="5212082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至少 </a:t>
            </a:r>
            <a:r>
              <a:t>3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次經驗分享活動</a:t>
            </a:r>
          </a:p>
        </p:txBody>
      </p:sp>
      <p:sp>
        <p:nvSpPr>
          <p:cNvPr id="376" name="TextBox 24"/>
          <p:cNvSpPr txBox="1"/>
          <p:nvPr/>
        </p:nvSpPr>
        <p:spPr>
          <a:xfrm>
            <a:off x="6446519" y="3227832"/>
            <a:ext cx="5029202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solidFill>
                  <a:srgbClr val="888899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以平台為主題的教師 </a:t>
            </a:r>
            <a:r>
              <a:t>AI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素養工作坊</a:t>
            </a:r>
          </a:p>
        </p:txBody>
      </p:sp>
      <p:sp>
        <p:nvSpPr>
          <p:cNvPr id="377" name="Rectangle 25"/>
          <p:cNvSpPr/>
          <p:nvPr/>
        </p:nvSpPr>
        <p:spPr>
          <a:xfrm>
            <a:off x="548640" y="3840479"/>
            <a:ext cx="11091672" cy="640081"/>
          </a:xfrm>
          <a:prstGeom prst="rect">
            <a:avLst/>
          </a:prstGeom>
          <a:solidFill>
            <a:srgbClr val="222238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78" name="Rectangle 26"/>
          <p:cNvSpPr/>
          <p:nvPr/>
        </p:nvSpPr>
        <p:spPr>
          <a:xfrm>
            <a:off x="548640" y="3840479"/>
            <a:ext cx="320041" cy="640081"/>
          </a:xfrm>
          <a:prstGeom prst="rect">
            <a:avLst/>
          </a:prstGeom>
          <a:solidFill>
            <a:srgbClr val="C8A250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79" name="TextBox 27"/>
          <p:cNvSpPr txBox="1"/>
          <p:nvPr/>
        </p:nvSpPr>
        <p:spPr>
          <a:xfrm>
            <a:off x="594360" y="3931920"/>
            <a:ext cx="228601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1300">
                <a:solidFill>
                  <a:srgbClr val="1A1A2E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✓</a:t>
            </a:r>
          </a:p>
        </p:txBody>
      </p:sp>
      <p:sp>
        <p:nvSpPr>
          <p:cNvPr id="380" name="TextBox 28"/>
          <p:cNvSpPr txBox="1"/>
          <p:nvPr/>
        </p:nvSpPr>
        <p:spPr>
          <a:xfrm>
            <a:off x="1005839" y="3913632"/>
            <a:ext cx="5212082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至少 </a:t>
            </a:r>
            <a:r>
              <a:t>2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次學生 </a:t>
            </a:r>
            <a:r>
              <a:t>AI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素養活動</a:t>
            </a:r>
          </a:p>
        </p:txBody>
      </p:sp>
      <p:sp>
        <p:nvSpPr>
          <p:cNvPr id="381" name="TextBox 29"/>
          <p:cNvSpPr txBox="1"/>
          <p:nvPr/>
        </p:nvSpPr>
        <p:spPr>
          <a:xfrm>
            <a:off x="6446519" y="3913632"/>
            <a:ext cx="5029202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200">
                <a:solidFill>
                  <a:srgbClr val="888899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學生與本機模型互動並進行反思討論</a:t>
            </a:r>
          </a:p>
        </p:txBody>
      </p:sp>
      <p:sp>
        <p:nvSpPr>
          <p:cNvPr id="382" name="Rectangle 30"/>
          <p:cNvSpPr/>
          <p:nvPr/>
        </p:nvSpPr>
        <p:spPr>
          <a:xfrm>
            <a:off x="548640" y="4526279"/>
            <a:ext cx="11091672" cy="640081"/>
          </a:xfrm>
          <a:prstGeom prst="rect">
            <a:avLst/>
          </a:prstGeom>
          <a:solidFill>
            <a:srgbClr val="262640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83" name="Rectangle 31"/>
          <p:cNvSpPr/>
          <p:nvPr/>
        </p:nvSpPr>
        <p:spPr>
          <a:xfrm>
            <a:off x="548640" y="4526279"/>
            <a:ext cx="320041" cy="640081"/>
          </a:xfrm>
          <a:prstGeom prst="rect">
            <a:avLst/>
          </a:prstGeom>
          <a:solidFill>
            <a:srgbClr val="C8A250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84" name="TextBox 32"/>
          <p:cNvSpPr txBox="1"/>
          <p:nvPr/>
        </p:nvSpPr>
        <p:spPr>
          <a:xfrm>
            <a:off x="594360" y="4617720"/>
            <a:ext cx="228601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1300">
                <a:solidFill>
                  <a:srgbClr val="1A1A2E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✓</a:t>
            </a:r>
          </a:p>
        </p:txBody>
      </p:sp>
      <p:sp>
        <p:nvSpPr>
          <p:cNvPr id="385" name="TextBox 33"/>
          <p:cNvSpPr txBox="1"/>
          <p:nvPr/>
        </p:nvSpPr>
        <p:spPr>
          <a:xfrm>
            <a:off x="1005839" y="4599432"/>
            <a:ext cx="5212082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2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融入學校發展計劃</a:t>
            </a:r>
          </a:p>
        </p:txBody>
      </p:sp>
      <p:sp>
        <p:nvSpPr>
          <p:cNvPr id="386" name="TextBox 34"/>
          <p:cNvSpPr txBox="1"/>
          <p:nvPr/>
        </p:nvSpPr>
        <p:spPr>
          <a:xfrm>
            <a:off x="6446519" y="4599432"/>
            <a:ext cx="5029202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200">
                <a:solidFill>
                  <a:srgbClr val="888899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提供《周年學校發展計劃》範本文字</a:t>
            </a:r>
          </a:p>
        </p:txBody>
      </p:sp>
      <p:sp>
        <p:nvSpPr>
          <p:cNvPr id="387" name="Rectangle 35"/>
          <p:cNvSpPr/>
          <p:nvPr/>
        </p:nvSpPr>
        <p:spPr>
          <a:xfrm>
            <a:off x="548640" y="5212079"/>
            <a:ext cx="11091672" cy="640081"/>
          </a:xfrm>
          <a:prstGeom prst="rect">
            <a:avLst/>
          </a:prstGeom>
          <a:solidFill>
            <a:srgbClr val="222238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88" name="Rectangle 36"/>
          <p:cNvSpPr/>
          <p:nvPr/>
        </p:nvSpPr>
        <p:spPr>
          <a:xfrm>
            <a:off x="548640" y="5212079"/>
            <a:ext cx="320041" cy="640081"/>
          </a:xfrm>
          <a:prstGeom prst="rect">
            <a:avLst/>
          </a:prstGeom>
          <a:solidFill>
            <a:srgbClr val="C8A250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89" name="TextBox 37"/>
          <p:cNvSpPr txBox="1"/>
          <p:nvPr/>
        </p:nvSpPr>
        <p:spPr>
          <a:xfrm>
            <a:off x="594360" y="5303520"/>
            <a:ext cx="228601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1300">
                <a:solidFill>
                  <a:srgbClr val="1A1A2E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✓</a:t>
            </a:r>
          </a:p>
        </p:txBody>
      </p:sp>
      <p:sp>
        <p:nvSpPr>
          <p:cNvPr id="390" name="TextBox 38"/>
          <p:cNvSpPr txBox="1"/>
          <p:nvPr/>
        </p:nvSpPr>
        <p:spPr>
          <a:xfrm>
            <a:off x="1005839" y="5285232"/>
            <a:ext cx="5212082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2027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年 </a:t>
            </a:r>
            <a:r>
              <a:t>9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月提交中期報告</a:t>
            </a:r>
          </a:p>
        </p:txBody>
      </p:sp>
      <p:sp>
        <p:nvSpPr>
          <p:cNvPr id="391" name="TextBox 39"/>
          <p:cNvSpPr txBox="1"/>
          <p:nvPr/>
        </p:nvSpPr>
        <p:spPr>
          <a:xfrm>
            <a:off x="6446519" y="5285232"/>
            <a:ext cx="5029202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solidFill>
                  <a:srgbClr val="888899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包含匯報支援</a:t>
            </a:r>
            <a:r>
              <a:t>——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協助撰寫附件 </a:t>
            </a:r>
            <a:r>
              <a:t>3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草稿</a:t>
            </a:r>
          </a:p>
        </p:txBody>
      </p:sp>
      <p:sp>
        <p:nvSpPr>
          <p:cNvPr id="392" name="Rectangle 40"/>
          <p:cNvSpPr/>
          <p:nvPr/>
        </p:nvSpPr>
        <p:spPr>
          <a:xfrm>
            <a:off x="548640" y="5897879"/>
            <a:ext cx="11091672" cy="640081"/>
          </a:xfrm>
          <a:prstGeom prst="rect">
            <a:avLst/>
          </a:prstGeom>
          <a:solidFill>
            <a:srgbClr val="262640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93" name="Rectangle 41"/>
          <p:cNvSpPr/>
          <p:nvPr/>
        </p:nvSpPr>
        <p:spPr>
          <a:xfrm>
            <a:off x="548640" y="5897879"/>
            <a:ext cx="320041" cy="640081"/>
          </a:xfrm>
          <a:prstGeom prst="rect">
            <a:avLst/>
          </a:prstGeom>
          <a:solidFill>
            <a:srgbClr val="C8A250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94" name="TextBox 42"/>
          <p:cNvSpPr txBox="1"/>
          <p:nvPr/>
        </p:nvSpPr>
        <p:spPr>
          <a:xfrm>
            <a:off x="594360" y="5989320"/>
            <a:ext cx="228601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1300">
                <a:solidFill>
                  <a:srgbClr val="1A1A2E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✓</a:t>
            </a:r>
          </a:p>
        </p:txBody>
      </p:sp>
      <p:sp>
        <p:nvSpPr>
          <p:cNvPr id="395" name="TextBox 43"/>
          <p:cNvSpPr txBox="1"/>
          <p:nvPr/>
        </p:nvSpPr>
        <p:spPr>
          <a:xfrm>
            <a:off x="1005839" y="5971032"/>
            <a:ext cx="5212082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2028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年 </a:t>
            </a:r>
            <a:r>
              <a:t>9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月提交最終報告</a:t>
            </a:r>
          </a:p>
        </p:txBody>
      </p:sp>
      <p:sp>
        <p:nvSpPr>
          <p:cNvPr id="396" name="TextBox 44"/>
          <p:cNvSpPr txBox="1"/>
          <p:nvPr/>
        </p:nvSpPr>
        <p:spPr>
          <a:xfrm>
            <a:off x="6446519" y="5971032"/>
            <a:ext cx="5029202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solidFill>
                  <a:srgbClr val="888899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模型保養涵蓋整個計劃年期（</a:t>
            </a:r>
            <a:r>
              <a:t>2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年）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Rectangle 1"/>
          <p:cNvSpPr/>
          <p:nvPr/>
        </p:nvSpPr>
        <p:spPr>
          <a:xfrm>
            <a:off x="-1" y="0"/>
            <a:ext cx="502921" cy="6858000"/>
          </a:xfrm>
          <a:prstGeom prst="rect">
            <a:avLst/>
          </a:prstGeom>
          <a:solidFill>
            <a:srgbClr val="C8A250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99" name="TextBox 2"/>
          <p:cNvSpPr txBox="1"/>
          <p:nvPr/>
        </p:nvSpPr>
        <p:spPr>
          <a:xfrm>
            <a:off x="11567160" y="6492240"/>
            <a:ext cx="365761" cy="2285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r">
              <a:defRPr sz="1000">
                <a:solidFill>
                  <a:srgbClr val="888899"/>
                </a:solidFill>
              </a:defRPr>
            </a:lvl1pPr>
          </a:lstStyle>
          <a:p>
            <a:pPr/>
            <a:r>
              <a:t>11</a:t>
            </a:r>
          </a:p>
        </p:txBody>
      </p:sp>
      <p:sp>
        <p:nvSpPr>
          <p:cNvPr id="400" name="TextBox 3"/>
          <p:cNvSpPr txBox="1"/>
          <p:nvPr/>
        </p:nvSpPr>
        <p:spPr>
          <a:xfrm>
            <a:off x="868680" y="1097280"/>
            <a:ext cx="10424161" cy="662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32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準備好申請 </a:t>
            </a:r>
            <a:r>
              <a:t>50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萬港元教育局撥款了嗎？</a:t>
            </a:r>
          </a:p>
        </p:txBody>
      </p:sp>
      <p:sp>
        <p:nvSpPr>
          <p:cNvPr id="401" name="TextBox 4"/>
          <p:cNvSpPr txBox="1"/>
          <p:nvPr/>
        </p:nvSpPr>
        <p:spPr>
          <a:xfrm>
            <a:off x="868680" y="2148839"/>
            <a:ext cx="7223761" cy="408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>
                <a:solidFill>
                  <a:srgbClr val="C8A250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申請截止日期：</a:t>
            </a:r>
            <a:r>
              <a:t>2026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年 </a:t>
            </a:r>
            <a:r>
              <a:t>2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月 </a:t>
            </a:r>
            <a:r>
              <a:t>28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日</a:t>
            </a:r>
          </a:p>
        </p:txBody>
      </p:sp>
      <p:sp>
        <p:nvSpPr>
          <p:cNvPr id="402" name="Rectangle 5"/>
          <p:cNvSpPr/>
          <p:nvPr/>
        </p:nvSpPr>
        <p:spPr>
          <a:xfrm>
            <a:off x="822960" y="2743199"/>
            <a:ext cx="2606041" cy="2560322"/>
          </a:xfrm>
          <a:prstGeom prst="rect">
            <a:avLst/>
          </a:prstGeom>
          <a:solidFill>
            <a:srgbClr val="262644"/>
          </a:solidFill>
          <a:ln w="12700">
            <a:solidFill>
              <a:srgbClr val="C8A250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03" name="TextBox 6"/>
          <p:cNvSpPr txBox="1"/>
          <p:nvPr/>
        </p:nvSpPr>
        <p:spPr>
          <a:xfrm>
            <a:off x="1005839" y="2834639"/>
            <a:ext cx="2240282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1100">
                <a:solidFill>
                  <a:srgbClr val="C8A250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第 </a:t>
            </a:r>
            <a:r>
              <a:t>1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步</a:t>
            </a:r>
          </a:p>
        </p:txBody>
      </p:sp>
      <p:sp>
        <p:nvSpPr>
          <p:cNvPr id="404" name="TextBox 7"/>
          <p:cNvSpPr txBox="1"/>
          <p:nvPr/>
        </p:nvSpPr>
        <p:spPr>
          <a:xfrm>
            <a:off x="1005839" y="3200399"/>
            <a:ext cx="2240282" cy="345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1400">
                <a:solidFill>
                  <a:srgbClr val="FFFFFF"/>
                </a:solidFill>
              </a:defRPr>
            </a:pPr>
            <a:r>
              <a:t>30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分鐘示範</a:t>
            </a:r>
          </a:p>
        </p:txBody>
      </p:sp>
      <p:sp>
        <p:nvSpPr>
          <p:cNvPr id="405" name="TextBox 8"/>
          <p:cNvSpPr txBox="1"/>
          <p:nvPr/>
        </p:nvSpPr>
        <p:spPr>
          <a:xfrm>
            <a:off x="1005839" y="3657599"/>
            <a:ext cx="2240282" cy="5286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100">
                <a:solidFill>
                  <a:srgbClr val="888899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現場展示 </a:t>
            </a:r>
            <a:r>
              <a:t>App——</a:t>
            </a:r>
          </a:p>
          <a:p>
            <a:pPr>
              <a:defRPr sz="1100">
                <a:solidFill>
                  <a:srgbClr val="888899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完全離線，無需任何前期準備。</a:t>
            </a:r>
          </a:p>
        </p:txBody>
      </p:sp>
      <p:sp>
        <p:nvSpPr>
          <p:cNvPr id="406" name="Rectangle 9"/>
          <p:cNvSpPr/>
          <p:nvPr/>
        </p:nvSpPr>
        <p:spPr>
          <a:xfrm>
            <a:off x="3657600" y="2743199"/>
            <a:ext cx="2606040" cy="2560322"/>
          </a:xfrm>
          <a:prstGeom prst="rect">
            <a:avLst/>
          </a:prstGeom>
          <a:solidFill>
            <a:srgbClr val="262644"/>
          </a:solidFill>
          <a:ln w="12700">
            <a:solidFill>
              <a:srgbClr val="C8A250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07" name="TextBox 10"/>
          <p:cNvSpPr txBox="1"/>
          <p:nvPr/>
        </p:nvSpPr>
        <p:spPr>
          <a:xfrm>
            <a:off x="3840479" y="2834639"/>
            <a:ext cx="2240281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1100">
                <a:solidFill>
                  <a:srgbClr val="C8A250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第 </a:t>
            </a:r>
            <a:r>
              <a:t>2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步</a:t>
            </a:r>
          </a:p>
        </p:txBody>
      </p:sp>
      <p:sp>
        <p:nvSpPr>
          <p:cNvPr id="408" name="TextBox 11"/>
          <p:cNvSpPr txBox="1"/>
          <p:nvPr/>
        </p:nvSpPr>
        <p:spPr>
          <a:xfrm>
            <a:off x="3840479" y="3200399"/>
            <a:ext cx="2240281" cy="345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4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協助申請撥款</a:t>
            </a:r>
          </a:p>
        </p:txBody>
      </p:sp>
      <p:sp>
        <p:nvSpPr>
          <p:cNvPr id="409" name="TextBox 12"/>
          <p:cNvSpPr txBox="1"/>
          <p:nvPr/>
        </p:nvSpPr>
        <p:spPr>
          <a:xfrm>
            <a:off x="3840479" y="3657599"/>
            <a:ext cx="2240281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100">
                <a:solidFill>
                  <a:srgbClr val="888899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協助撰寫申請文件，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>
              <a:defRPr sz="1100">
                <a:solidFill>
                  <a:srgbClr val="888899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確保交付成果符合教育局要求。</a:t>
            </a:r>
          </a:p>
        </p:txBody>
      </p:sp>
      <p:sp>
        <p:nvSpPr>
          <p:cNvPr id="410" name="Rectangle 13"/>
          <p:cNvSpPr/>
          <p:nvPr/>
        </p:nvSpPr>
        <p:spPr>
          <a:xfrm>
            <a:off x="6492240" y="2743199"/>
            <a:ext cx="2606041" cy="2560322"/>
          </a:xfrm>
          <a:prstGeom prst="rect">
            <a:avLst/>
          </a:prstGeom>
          <a:solidFill>
            <a:srgbClr val="262644"/>
          </a:solidFill>
          <a:ln w="12700">
            <a:solidFill>
              <a:srgbClr val="C8A250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11" name="TextBox 14"/>
          <p:cNvSpPr txBox="1"/>
          <p:nvPr/>
        </p:nvSpPr>
        <p:spPr>
          <a:xfrm>
            <a:off x="6675119" y="2834639"/>
            <a:ext cx="2240282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1100">
                <a:solidFill>
                  <a:srgbClr val="C8A250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第 </a:t>
            </a:r>
            <a:r>
              <a:t>3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步</a:t>
            </a:r>
          </a:p>
        </p:txBody>
      </p:sp>
      <p:sp>
        <p:nvSpPr>
          <p:cNvPr id="412" name="TextBox 15"/>
          <p:cNvSpPr txBox="1"/>
          <p:nvPr/>
        </p:nvSpPr>
        <p:spPr>
          <a:xfrm>
            <a:off x="6675119" y="3200399"/>
            <a:ext cx="2240282" cy="345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4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試行一個科目</a:t>
            </a:r>
          </a:p>
        </p:txBody>
      </p:sp>
      <p:sp>
        <p:nvSpPr>
          <p:cNvPr id="413" name="TextBox 16"/>
          <p:cNvSpPr txBox="1"/>
          <p:nvPr/>
        </p:nvSpPr>
        <p:spPr>
          <a:xfrm>
            <a:off x="6675119" y="3657599"/>
            <a:ext cx="2240282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100">
                <a:solidFill>
                  <a:srgbClr val="888899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以一個科目、一個班級開始，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>
              <a:defRPr sz="1100">
                <a:solidFill>
                  <a:srgbClr val="888899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以學校教材微調，一星期內完成。</a:t>
            </a:r>
          </a:p>
        </p:txBody>
      </p:sp>
      <p:sp>
        <p:nvSpPr>
          <p:cNvPr id="414" name="Rectangle 17"/>
          <p:cNvSpPr/>
          <p:nvPr/>
        </p:nvSpPr>
        <p:spPr>
          <a:xfrm>
            <a:off x="9326880" y="2743199"/>
            <a:ext cx="2606041" cy="2560322"/>
          </a:xfrm>
          <a:prstGeom prst="rect">
            <a:avLst/>
          </a:prstGeom>
          <a:solidFill>
            <a:srgbClr val="262644"/>
          </a:solidFill>
          <a:ln w="12700">
            <a:solidFill>
              <a:srgbClr val="C8A250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15" name="TextBox 18"/>
          <p:cNvSpPr txBox="1"/>
          <p:nvPr/>
        </p:nvSpPr>
        <p:spPr>
          <a:xfrm>
            <a:off x="9509760" y="2834639"/>
            <a:ext cx="2240281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1100">
                <a:solidFill>
                  <a:srgbClr val="C8A250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第 </a:t>
            </a:r>
            <a:r>
              <a:t>4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步</a:t>
            </a:r>
          </a:p>
        </p:txBody>
      </p:sp>
      <p:sp>
        <p:nvSpPr>
          <p:cNvPr id="416" name="TextBox 19"/>
          <p:cNvSpPr txBox="1"/>
          <p:nvPr/>
        </p:nvSpPr>
        <p:spPr>
          <a:xfrm>
            <a:off x="9509760" y="3200399"/>
            <a:ext cx="2240281" cy="345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4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提交並部署</a:t>
            </a:r>
          </a:p>
        </p:txBody>
      </p:sp>
      <p:sp>
        <p:nvSpPr>
          <p:cNvPr id="417" name="TextBox 20"/>
          <p:cNvSpPr txBox="1"/>
          <p:nvPr/>
        </p:nvSpPr>
        <p:spPr>
          <a:xfrm>
            <a:off x="9509760" y="3657599"/>
            <a:ext cx="2240281" cy="5286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100">
                <a:solidFill>
                  <a:srgbClr val="888899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學校獲撥款 </a:t>
            </a:r>
            <a:r>
              <a:t>50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萬港元，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>
              <a:defRPr sz="1100">
                <a:solidFill>
                  <a:srgbClr val="888899"/>
                </a:solidFill>
              </a:defRPr>
            </a:pPr>
            <a:r>
              <a:t>2026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年 </a:t>
            </a:r>
            <a:r>
              <a:t>6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月啟動項目。</a:t>
            </a:r>
          </a:p>
        </p:txBody>
      </p:sp>
      <p:sp>
        <p:nvSpPr>
          <p:cNvPr id="418" name="TextBox 21"/>
          <p:cNvSpPr txBox="1"/>
          <p:nvPr/>
        </p:nvSpPr>
        <p:spPr>
          <a:xfrm>
            <a:off x="868680" y="5623559"/>
            <a:ext cx="1737361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300">
                <a:solidFill>
                  <a:srgbClr val="888899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立即試用：</a:t>
            </a:r>
          </a:p>
        </p:txBody>
      </p:sp>
      <p:sp>
        <p:nvSpPr>
          <p:cNvPr id="419" name="TextBox 22"/>
          <p:cNvSpPr txBox="1"/>
          <p:nvPr/>
        </p:nvSpPr>
        <p:spPr>
          <a:xfrm>
            <a:off x="868680" y="5989320"/>
            <a:ext cx="9052561" cy="280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400">
                <a:solidFill>
                  <a:srgbClr val="C8A250"/>
                </a:solidFill>
              </a:defRPr>
            </a:lvl1pPr>
          </a:lstStyle>
          <a:p>
            <a:pPr/>
            <a:r>
              <a:t>https://testflight.apple.com/join/QtY29Gbq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ectangle 1"/>
          <p:cNvSpPr/>
          <p:nvPr/>
        </p:nvSpPr>
        <p:spPr>
          <a:xfrm>
            <a:off x="548640" y="502919"/>
            <a:ext cx="11091672" cy="54865"/>
          </a:xfrm>
          <a:prstGeom prst="rect">
            <a:avLst/>
          </a:prstGeom>
          <a:solidFill>
            <a:srgbClr val="C8A250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04" name="TextBox 2"/>
          <p:cNvSpPr txBox="1"/>
          <p:nvPr/>
        </p:nvSpPr>
        <p:spPr>
          <a:xfrm>
            <a:off x="594360" y="137159"/>
            <a:ext cx="10881361" cy="599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28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現時學校使用 </a:t>
            </a:r>
            <a:r>
              <a:t>AI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工具的四大問題</a:t>
            </a:r>
          </a:p>
        </p:txBody>
      </p:sp>
      <p:sp>
        <p:nvSpPr>
          <p:cNvPr id="105" name="TextBox 3"/>
          <p:cNvSpPr txBox="1"/>
          <p:nvPr/>
        </p:nvSpPr>
        <p:spPr>
          <a:xfrm>
            <a:off x="11567160" y="6492240"/>
            <a:ext cx="365761" cy="2285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r">
              <a:defRPr sz="1000">
                <a:solidFill>
                  <a:srgbClr val="888899"/>
                </a:solidFill>
              </a:defRPr>
            </a:lvl1pPr>
          </a:lstStyle>
          <a:p>
            <a:pPr/>
            <a:r>
              <a:t>2</a:t>
            </a:r>
          </a:p>
        </p:txBody>
      </p:sp>
      <p:sp>
        <p:nvSpPr>
          <p:cNvPr id="106" name="Rectangle 4"/>
          <p:cNvSpPr/>
          <p:nvPr/>
        </p:nvSpPr>
        <p:spPr>
          <a:xfrm>
            <a:off x="548640" y="960120"/>
            <a:ext cx="5486401" cy="2377440"/>
          </a:xfrm>
          <a:prstGeom prst="rect">
            <a:avLst/>
          </a:prstGeom>
          <a:solidFill>
            <a:srgbClr val="262640"/>
          </a:solidFill>
          <a:ln w="15240">
            <a:solidFill>
              <a:srgbClr val="C8A250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07" name="TextBox 5"/>
          <p:cNvSpPr txBox="1"/>
          <p:nvPr/>
        </p:nvSpPr>
        <p:spPr>
          <a:xfrm>
            <a:off x="777239" y="1097280"/>
            <a:ext cx="5029202" cy="408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500">
                <a:solidFill>
                  <a:srgbClr val="C8A250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🔒  學生數據離開裝置</a:t>
            </a:r>
          </a:p>
        </p:txBody>
      </p:sp>
      <p:sp>
        <p:nvSpPr>
          <p:cNvPr id="108" name="TextBox 6"/>
          <p:cNvSpPr txBox="1"/>
          <p:nvPr/>
        </p:nvSpPr>
        <p:spPr>
          <a:xfrm>
            <a:off x="777239" y="1645920"/>
            <a:ext cx="5029202" cy="8136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300">
                <a:solidFill>
                  <a:srgbClr val="FFFFFF"/>
                </a:solidFill>
              </a:defRPr>
            </a:pPr>
            <a:r>
              <a:t>ChatGPT / Kimi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將每一條學生提問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>
              <a:defRPr sz="13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傳送至海外伺服器，令學校承受《個人資料（私隱）條例》法律風險。</a:t>
            </a:r>
          </a:p>
        </p:txBody>
      </p:sp>
      <p:sp>
        <p:nvSpPr>
          <p:cNvPr id="109" name="Rectangle 7"/>
          <p:cNvSpPr/>
          <p:nvPr/>
        </p:nvSpPr>
        <p:spPr>
          <a:xfrm>
            <a:off x="6400800" y="960120"/>
            <a:ext cx="5486400" cy="2377440"/>
          </a:xfrm>
          <a:prstGeom prst="rect">
            <a:avLst/>
          </a:prstGeom>
          <a:solidFill>
            <a:srgbClr val="262640"/>
          </a:solidFill>
          <a:ln w="15240">
            <a:solidFill>
              <a:srgbClr val="C8A250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10" name="TextBox 8"/>
          <p:cNvSpPr txBox="1"/>
          <p:nvPr/>
        </p:nvSpPr>
        <p:spPr>
          <a:xfrm>
            <a:off x="6629400" y="1097280"/>
            <a:ext cx="5029201" cy="408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500">
                <a:solidFill>
                  <a:srgbClr val="C8A250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💸  持續訂閱費用</a:t>
            </a:r>
          </a:p>
        </p:txBody>
      </p:sp>
      <p:sp>
        <p:nvSpPr>
          <p:cNvPr id="111" name="TextBox 9"/>
          <p:cNvSpPr txBox="1"/>
          <p:nvPr/>
        </p:nvSpPr>
        <p:spPr>
          <a:xfrm>
            <a:off x="6629400" y="1645920"/>
            <a:ext cx="5029201" cy="5850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3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雲端 </a:t>
            </a:r>
            <a:r>
              <a:t>AI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按帳號或用量收費，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>
              <a:defRPr sz="13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每年預算壓力不斷累積。</a:t>
            </a:r>
          </a:p>
        </p:txBody>
      </p:sp>
      <p:sp>
        <p:nvSpPr>
          <p:cNvPr id="112" name="Rectangle 10"/>
          <p:cNvSpPr/>
          <p:nvPr/>
        </p:nvSpPr>
        <p:spPr>
          <a:xfrm>
            <a:off x="548640" y="3566159"/>
            <a:ext cx="5486401" cy="2377441"/>
          </a:xfrm>
          <a:prstGeom prst="rect">
            <a:avLst/>
          </a:prstGeom>
          <a:solidFill>
            <a:srgbClr val="262640"/>
          </a:solidFill>
          <a:ln w="15240">
            <a:solidFill>
              <a:srgbClr val="C8A250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13" name="TextBox 11"/>
          <p:cNvSpPr txBox="1"/>
          <p:nvPr/>
        </p:nvSpPr>
        <p:spPr>
          <a:xfrm>
            <a:off x="777239" y="3703320"/>
            <a:ext cx="5029202" cy="408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1500">
                <a:solidFill>
                  <a:srgbClr val="C8A250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📶  依賴穩定 </a:t>
            </a:r>
            <a:r>
              <a:t>Wi-Fi</a:t>
            </a:r>
          </a:p>
        </p:txBody>
      </p:sp>
      <p:sp>
        <p:nvSpPr>
          <p:cNvPr id="114" name="TextBox 12"/>
          <p:cNvSpPr txBox="1"/>
          <p:nvPr/>
        </p:nvSpPr>
        <p:spPr>
          <a:xfrm>
            <a:off x="777239" y="4251959"/>
            <a:ext cx="5029202" cy="5850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3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考試室、戶外學習、訊號弱的課室</a:t>
            </a:r>
            <a:r>
              <a:t>——</a:t>
            </a:r>
          </a:p>
          <a:p>
            <a:pPr>
              <a:defRPr sz="13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雲端 </a:t>
            </a:r>
            <a:r>
              <a:t>AI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隨時無法運作。</a:t>
            </a:r>
          </a:p>
        </p:txBody>
      </p:sp>
      <p:sp>
        <p:nvSpPr>
          <p:cNvPr id="115" name="Rectangle 13"/>
          <p:cNvSpPr/>
          <p:nvPr/>
        </p:nvSpPr>
        <p:spPr>
          <a:xfrm>
            <a:off x="6400800" y="3566159"/>
            <a:ext cx="5486400" cy="2377441"/>
          </a:xfrm>
          <a:prstGeom prst="rect">
            <a:avLst/>
          </a:prstGeom>
          <a:solidFill>
            <a:srgbClr val="262640"/>
          </a:solidFill>
          <a:ln w="15240">
            <a:solidFill>
              <a:srgbClr val="C8A250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16" name="TextBox 14"/>
          <p:cNvSpPr txBox="1"/>
          <p:nvPr/>
        </p:nvSpPr>
        <p:spPr>
          <a:xfrm>
            <a:off x="6629400" y="3703320"/>
            <a:ext cx="5029201" cy="408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500">
                <a:solidFill>
                  <a:srgbClr val="C8A250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🎯  內容過於籠統</a:t>
            </a:r>
          </a:p>
        </p:txBody>
      </p:sp>
      <p:sp>
        <p:nvSpPr>
          <p:cNvPr id="117" name="TextBox 15"/>
          <p:cNvSpPr txBox="1"/>
          <p:nvPr/>
        </p:nvSpPr>
        <p:spPr>
          <a:xfrm>
            <a:off x="6629400" y="4251959"/>
            <a:ext cx="5029201" cy="5850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3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通用 </a:t>
            </a:r>
            <a:r>
              <a:t>LLM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不了解學校課程大綱、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>
              <a:defRPr sz="13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教材及學生背景。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Rectangle 1"/>
          <p:cNvSpPr/>
          <p:nvPr/>
        </p:nvSpPr>
        <p:spPr>
          <a:xfrm>
            <a:off x="548640" y="502919"/>
            <a:ext cx="11091672" cy="54865"/>
          </a:xfrm>
          <a:prstGeom prst="rect">
            <a:avLst/>
          </a:prstGeom>
          <a:solidFill>
            <a:srgbClr val="C8A250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20" name="TextBox 2"/>
          <p:cNvSpPr txBox="1"/>
          <p:nvPr/>
        </p:nvSpPr>
        <p:spPr>
          <a:xfrm>
            <a:off x="594360" y="137159"/>
            <a:ext cx="10881361" cy="599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28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我們的方案：專屬 </a:t>
            </a:r>
            <a:r>
              <a:t>AI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，直接運行於 </a:t>
            </a:r>
            <a:r>
              <a:t>iPad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上</a:t>
            </a:r>
          </a:p>
        </p:txBody>
      </p:sp>
      <p:sp>
        <p:nvSpPr>
          <p:cNvPr id="121" name="TextBox 3"/>
          <p:cNvSpPr txBox="1"/>
          <p:nvPr/>
        </p:nvSpPr>
        <p:spPr>
          <a:xfrm>
            <a:off x="11567160" y="6492240"/>
            <a:ext cx="365761" cy="2285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r">
              <a:defRPr sz="1000">
                <a:solidFill>
                  <a:srgbClr val="888899"/>
                </a:solidFill>
              </a:defRPr>
            </a:lvl1pPr>
          </a:lstStyle>
          <a:p>
            <a:pPr/>
            <a:r>
              <a:t>3</a:t>
            </a:r>
          </a:p>
        </p:txBody>
      </p:sp>
      <p:sp>
        <p:nvSpPr>
          <p:cNvPr id="122" name="TextBox 4"/>
          <p:cNvSpPr txBox="1"/>
          <p:nvPr/>
        </p:nvSpPr>
        <p:spPr>
          <a:xfrm>
            <a:off x="594360" y="640080"/>
            <a:ext cx="10881361" cy="624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5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我們根據學校自身的科目教材，微調一個小型語言模型，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>
              <a:defRPr sz="15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然後直接部署至學生的 </a:t>
            </a:r>
            <a:r>
              <a:t>iPad——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無需雲端、無需訂閱、零數據風險。</a:t>
            </a:r>
          </a:p>
        </p:txBody>
      </p:sp>
      <p:sp>
        <p:nvSpPr>
          <p:cNvPr id="123" name="Rectangle 5"/>
          <p:cNvSpPr/>
          <p:nvPr/>
        </p:nvSpPr>
        <p:spPr>
          <a:xfrm>
            <a:off x="548640" y="1600199"/>
            <a:ext cx="201169" cy="201170"/>
          </a:xfrm>
          <a:prstGeom prst="rect">
            <a:avLst/>
          </a:prstGeom>
          <a:solidFill>
            <a:srgbClr val="C8A250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24" name="TextBox 6"/>
          <p:cNvSpPr txBox="1"/>
          <p:nvPr/>
        </p:nvSpPr>
        <p:spPr>
          <a:xfrm>
            <a:off x="941831" y="1508760"/>
            <a:ext cx="4937761" cy="345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400">
                <a:solidFill>
                  <a:srgbClr val="C8A250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完全本機運算</a:t>
            </a:r>
          </a:p>
        </p:txBody>
      </p:sp>
      <p:sp>
        <p:nvSpPr>
          <p:cNvPr id="125" name="TextBox 7"/>
          <p:cNvSpPr txBox="1"/>
          <p:nvPr/>
        </p:nvSpPr>
        <p:spPr>
          <a:xfrm>
            <a:off x="941831" y="1856231"/>
            <a:ext cx="9966961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3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推理在 </a:t>
            </a:r>
            <a:r>
              <a:t>Apple Metal GPU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執行，任何資料均不會外傳。</a:t>
            </a:r>
          </a:p>
        </p:txBody>
      </p:sp>
      <p:sp>
        <p:nvSpPr>
          <p:cNvPr id="126" name="Rectangle 8"/>
          <p:cNvSpPr/>
          <p:nvPr/>
        </p:nvSpPr>
        <p:spPr>
          <a:xfrm>
            <a:off x="548640" y="2532888"/>
            <a:ext cx="201169" cy="201169"/>
          </a:xfrm>
          <a:prstGeom prst="rect">
            <a:avLst/>
          </a:prstGeom>
          <a:solidFill>
            <a:srgbClr val="C8A250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27" name="TextBox 9"/>
          <p:cNvSpPr txBox="1"/>
          <p:nvPr/>
        </p:nvSpPr>
        <p:spPr>
          <a:xfrm>
            <a:off x="941831" y="2441448"/>
            <a:ext cx="4937761" cy="345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400">
                <a:solidFill>
                  <a:srgbClr val="C8A250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按科目客製化</a:t>
            </a:r>
          </a:p>
        </p:txBody>
      </p:sp>
      <p:sp>
        <p:nvSpPr>
          <p:cNvPr id="128" name="TextBox 10"/>
          <p:cNvSpPr txBox="1"/>
          <p:nvPr/>
        </p:nvSpPr>
        <p:spPr>
          <a:xfrm>
            <a:off x="941831" y="2788920"/>
            <a:ext cx="9966961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3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中國文學、歷史、生命教育、科學</a:t>
            </a:r>
            <a:r>
              <a:t>——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每科獨立微調模型。</a:t>
            </a:r>
          </a:p>
        </p:txBody>
      </p:sp>
      <p:sp>
        <p:nvSpPr>
          <p:cNvPr id="129" name="Rectangle 11"/>
          <p:cNvSpPr/>
          <p:nvPr/>
        </p:nvSpPr>
        <p:spPr>
          <a:xfrm>
            <a:off x="548640" y="3465576"/>
            <a:ext cx="201169" cy="201169"/>
          </a:xfrm>
          <a:prstGeom prst="rect">
            <a:avLst/>
          </a:prstGeom>
          <a:solidFill>
            <a:srgbClr val="C8A250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30" name="TextBox 12"/>
          <p:cNvSpPr txBox="1"/>
          <p:nvPr/>
        </p:nvSpPr>
        <p:spPr>
          <a:xfrm>
            <a:off x="941831" y="3374135"/>
            <a:ext cx="4937761" cy="345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400">
                <a:solidFill>
                  <a:srgbClr val="C8A250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粵語支援</a:t>
            </a:r>
          </a:p>
        </p:txBody>
      </p:sp>
      <p:sp>
        <p:nvSpPr>
          <p:cNvPr id="131" name="TextBox 13"/>
          <p:cNvSpPr txBox="1"/>
          <p:nvPr/>
        </p:nvSpPr>
        <p:spPr>
          <a:xfrm>
            <a:off x="941831" y="3721608"/>
            <a:ext cx="9966961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3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英文、繁體中文及粵語（粵語）已內建，開箱即用。</a:t>
            </a:r>
          </a:p>
        </p:txBody>
      </p:sp>
      <p:sp>
        <p:nvSpPr>
          <p:cNvPr id="132" name="Rectangle 14"/>
          <p:cNvSpPr/>
          <p:nvPr/>
        </p:nvSpPr>
        <p:spPr>
          <a:xfrm>
            <a:off x="548640" y="4398264"/>
            <a:ext cx="201169" cy="201169"/>
          </a:xfrm>
          <a:prstGeom prst="rect">
            <a:avLst/>
          </a:prstGeom>
          <a:solidFill>
            <a:srgbClr val="C8A250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33" name="TextBox 15"/>
          <p:cNvSpPr txBox="1"/>
          <p:nvPr/>
        </p:nvSpPr>
        <p:spPr>
          <a:xfrm>
            <a:off x="941831" y="4306823"/>
            <a:ext cx="4937761" cy="345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400">
                <a:solidFill>
                  <a:srgbClr val="C8A250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無持續費用</a:t>
            </a:r>
          </a:p>
        </p:txBody>
      </p:sp>
      <p:sp>
        <p:nvSpPr>
          <p:cNvPr id="134" name="TextBox 16"/>
          <p:cNvSpPr txBox="1"/>
          <p:nvPr/>
        </p:nvSpPr>
        <p:spPr>
          <a:xfrm>
            <a:off x="941831" y="4654296"/>
            <a:ext cx="9966961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3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一次性實施費用，利用學校現有 </a:t>
            </a:r>
            <a:r>
              <a:t>iPad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即可運行，零 </a:t>
            </a:r>
            <a:r>
              <a:t>API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費用。</a:t>
            </a:r>
          </a:p>
        </p:txBody>
      </p:sp>
      <p:sp>
        <p:nvSpPr>
          <p:cNvPr id="135" name="Rectangle 17"/>
          <p:cNvSpPr/>
          <p:nvPr/>
        </p:nvSpPr>
        <p:spPr>
          <a:xfrm>
            <a:off x="548640" y="5330952"/>
            <a:ext cx="201169" cy="201169"/>
          </a:xfrm>
          <a:prstGeom prst="rect">
            <a:avLst/>
          </a:prstGeom>
          <a:solidFill>
            <a:srgbClr val="C8A250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36" name="TextBox 18"/>
          <p:cNvSpPr txBox="1"/>
          <p:nvPr/>
        </p:nvSpPr>
        <p:spPr>
          <a:xfrm>
            <a:off x="941831" y="5239511"/>
            <a:ext cx="4937761" cy="345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400">
                <a:solidFill>
                  <a:srgbClr val="C8A250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符合教育局撥款要求</a:t>
            </a:r>
          </a:p>
        </p:txBody>
      </p:sp>
      <p:sp>
        <p:nvSpPr>
          <p:cNvPr id="137" name="TextBox 19"/>
          <p:cNvSpPr txBox="1"/>
          <p:nvPr/>
        </p:nvSpPr>
        <p:spPr>
          <a:xfrm>
            <a:off x="941831" y="5586984"/>
            <a:ext cx="9966961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3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所有交付成果均符合教育局計劃要求，開箱即用。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"/>
          <p:cNvSpPr/>
          <p:nvPr/>
        </p:nvSpPr>
        <p:spPr>
          <a:xfrm>
            <a:off x="548640" y="502919"/>
            <a:ext cx="11091672" cy="54865"/>
          </a:xfrm>
          <a:prstGeom prst="rect">
            <a:avLst/>
          </a:prstGeom>
          <a:solidFill>
            <a:srgbClr val="C8A250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40" name="TextBox 2"/>
          <p:cNvSpPr txBox="1"/>
          <p:nvPr/>
        </p:nvSpPr>
        <p:spPr>
          <a:xfrm>
            <a:off x="594360" y="137159"/>
            <a:ext cx="10881361" cy="599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28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運作流程</a:t>
            </a:r>
          </a:p>
        </p:txBody>
      </p:sp>
      <p:sp>
        <p:nvSpPr>
          <p:cNvPr id="141" name="TextBox 3"/>
          <p:cNvSpPr txBox="1"/>
          <p:nvPr/>
        </p:nvSpPr>
        <p:spPr>
          <a:xfrm>
            <a:off x="11567160" y="6492240"/>
            <a:ext cx="365761" cy="2285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r">
              <a:defRPr sz="1000">
                <a:solidFill>
                  <a:srgbClr val="888899"/>
                </a:solidFill>
              </a:defRPr>
            </a:lvl1pPr>
          </a:lstStyle>
          <a:p>
            <a:pPr/>
            <a:r>
              <a:t>4</a:t>
            </a:r>
          </a:p>
        </p:txBody>
      </p:sp>
      <p:sp>
        <p:nvSpPr>
          <p:cNvPr id="142" name="Rectangle 4"/>
          <p:cNvSpPr/>
          <p:nvPr/>
        </p:nvSpPr>
        <p:spPr>
          <a:xfrm>
            <a:off x="502919" y="1188719"/>
            <a:ext cx="2057401" cy="3474722"/>
          </a:xfrm>
          <a:prstGeom prst="rect">
            <a:avLst/>
          </a:prstGeom>
          <a:solidFill>
            <a:srgbClr val="262640"/>
          </a:solidFill>
          <a:ln w="12700">
            <a:solidFill>
              <a:srgbClr val="C8A250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43" name="Rectangle 5"/>
          <p:cNvSpPr/>
          <p:nvPr/>
        </p:nvSpPr>
        <p:spPr>
          <a:xfrm>
            <a:off x="1275588" y="1325880"/>
            <a:ext cx="512065" cy="512065"/>
          </a:xfrm>
          <a:prstGeom prst="rect">
            <a:avLst/>
          </a:prstGeom>
          <a:solidFill>
            <a:srgbClr val="C8A250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44" name="TextBox 6"/>
          <p:cNvSpPr txBox="1"/>
          <p:nvPr/>
        </p:nvSpPr>
        <p:spPr>
          <a:xfrm>
            <a:off x="1321308" y="1344167"/>
            <a:ext cx="420625" cy="3401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2000">
                <a:solidFill>
                  <a:srgbClr val="1A1A2E"/>
                </a:solidFill>
              </a:defRPr>
            </a:lvl1pPr>
          </a:lstStyle>
          <a:p>
            <a:pPr/>
            <a:r>
              <a:t>1</a:t>
            </a:r>
          </a:p>
        </p:txBody>
      </p:sp>
      <p:sp>
        <p:nvSpPr>
          <p:cNvPr id="145" name="TextBox 7"/>
          <p:cNvSpPr txBox="1"/>
          <p:nvPr/>
        </p:nvSpPr>
        <p:spPr>
          <a:xfrm>
            <a:off x="658367" y="2011679"/>
            <a:ext cx="1746505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13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學校提供教材</a:t>
            </a:r>
          </a:p>
        </p:txBody>
      </p:sp>
      <p:sp>
        <p:nvSpPr>
          <p:cNvPr id="146" name="TextBox 8"/>
          <p:cNvSpPr txBox="1"/>
          <p:nvPr/>
        </p:nvSpPr>
        <p:spPr>
          <a:xfrm>
            <a:off x="658367" y="2606039"/>
            <a:ext cx="1746505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sz="1100">
                <a:solidFill>
                  <a:srgbClr val="888899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課堂筆記、問答題、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algn="ctr">
              <a:defRPr sz="1100">
                <a:solidFill>
                  <a:srgbClr val="888899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課程大綱內容</a:t>
            </a:r>
          </a:p>
        </p:txBody>
      </p:sp>
      <p:sp>
        <p:nvSpPr>
          <p:cNvPr id="147" name="TextBox 9"/>
          <p:cNvSpPr txBox="1"/>
          <p:nvPr/>
        </p:nvSpPr>
        <p:spPr>
          <a:xfrm>
            <a:off x="2624327" y="2423160"/>
            <a:ext cx="228601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1400">
                <a:solidFill>
                  <a:srgbClr val="C8A250"/>
                </a:solidFill>
              </a:defRPr>
            </a:lvl1pPr>
          </a:lstStyle>
          <a:p>
            <a:pPr/>
            <a:r>
              <a:t>▶</a:t>
            </a:r>
          </a:p>
        </p:txBody>
      </p:sp>
      <p:sp>
        <p:nvSpPr>
          <p:cNvPr id="148" name="Rectangle 10"/>
          <p:cNvSpPr/>
          <p:nvPr/>
        </p:nvSpPr>
        <p:spPr>
          <a:xfrm>
            <a:off x="2788920" y="1188719"/>
            <a:ext cx="2057401" cy="3474722"/>
          </a:xfrm>
          <a:prstGeom prst="rect">
            <a:avLst/>
          </a:prstGeom>
          <a:solidFill>
            <a:srgbClr val="262640"/>
          </a:solidFill>
          <a:ln w="12700">
            <a:solidFill>
              <a:srgbClr val="C8A250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49" name="Rectangle 11"/>
          <p:cNvSpPr/>
          <p:nvPr/>
        </p:nvSpPr>
        <p:spPr>
          <a:xfrm>
            <a:off x="3561586" y="1325880"/>
            <a:ext cx="512065" cy="512065"/>
          </a:xfrm>
          <a:prstGeom prst="rect">
            <a:avLst/>
          </a:prstGeom>
          <a:solidFill>
            <a:srgbClr val="C8A250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50" name="TextBox 12"/>
          <p:cNvSpPr txBox="1"/>
          <p:nvPr/>
        </p:nvSpPr>
        <p:spPr>
          <a:xfrm>
            <a:off x="3607306" y="1344167"/>
            <a:ext cx="420625" cy="3401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2000">
                <a:solidFill>
                  <a:srgbClr val="1A1A2E"/>
                </a:solidFill>
              </a:defRPr>
            </a:lvl1pPr>
          </a:lstStyle>
          <a:p>
            <a:pPr/>
            <a:r>
              <a:t>2</a:t>
            </a:r>
          </a:p>
        </p:txBody>
      </p:sp>
      <p:sp>
        <p:nvSpPr>
          <p:cNvPr id="151" name="TextBox 13"/>
          <p:cNvSpPr txBox="1"/>
          <p:nvPr/>
        </p:nvSpPr>
        <p:spPr>
          <a:xfrm>
            <a:off x="2944368" y="2011679"/>
            <a:ext cx="1746504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13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微調訓練</a:t>
            </a:r>
          </a:p>
        </p:txBody>
      </p:sp>
      <p:sp>
        <p:nvSpPr>
          <p:cNvPr id="152" name="TextBox 14"/>
          <p:cNvSpPr txBox="1"/>
          <p:nvPr/>
        </p:nvSpPr>
        <p:spPr>
          <a:xfrm>
            <a:off x="2944368" y="2606039"/>
            <a:ext cx="1746504" cy="5286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sz="1100">
                <a:solidFill>
                  <a:srgbClr val="888899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在 </a:t>
            </a:r>
            <a:r>
              <a:t>Apple Silicon</a:t>
            </a:r>
          </a:p>
          <a:p>
            <a:pPr algn="ctr">
              <a:defRPr sz="1100">
                <a:solidFill>
                  <a:srgbClr val="888899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以 </a:t>
            </a:r>
            <a:r>
              <a:t>MLX LoRA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訓練</a:t>
            </a:r>
          </a:p>
        </p:txBody>
      </p:sp>
      <p:sp>
        <p:nvSpPr>
          <p:cNvPr id="153" name="TextBox 15"/>
          <p:cNvSpPr txBox="1"/>
          <p:nvPr/>
        </p:nvSpPr>
        <p:spPr>
          <a:xfrm>
            <a:off x="4910326" y="2423160"/>
            <a:ext cx="228601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1400">
                <a:solidFill>
                  <a:srgbClr val="C8A250"/>
                </a:solidFill>
              </a:defRPr>
            </a:lvl1pPr>
          </a:lstStyle>
          <a:p>
            <a:pPr/>
            <a:r>
              <a:t>▶</a:t>
            </a:r>
          </a:p>
        </p:txBody>
      </p:sp>
      <p:sp>
        <p:nvSpPr>
          <p:cNvPr id="154" name="Rectangle 16"/>
          <p:cNvSpPr/>
          <p:nvPr/>
        </p:nvSpPr>
        <p:spPr>
          <a:xfrm>
            <a:off x="5074920" y="1188719"/>
            <a:ext cx="2057401" cy="3474722"/>
          </a:xfrm>
          <a:prstGeom prst="rect">
            <a:avLst/>
          </a:prstGeom>
          <a:solidFill>
            <a:srgbClr val="262640"/>
          </a:solidFill>
          <a:ln w="12700">
            <a:solidFill>
              <a:srgbClr val="C8A250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55" name="Rectangle 17"/>
          <p:cNvSpPr/>
          <p:nvPr/>
        </p:nvSpPr>
        <p:spPr>
          <a:xfrm>
            <a:off x="5847588" y="1325880"/>
            <a:ext cx="512065" cy="512065"/>
          </a:xfrm>
          <a:prstGeom prst="rect">
            <a:avLst/>
          </a:prstGeom>
          <a:solidFill>
            <a:srgbClr val="C8A250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56" name="TextBox 18"/>
          <p:cNvSpPr txBox="1"/>
          <p:nvPr/>
        </p:nvSpPr>
        <p:spPr>
          <a:xfrm>
            <a:off x="5893308" y="1344167"/>
            <a:ext cx="420625" cy="3401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2000">
                <a:solidFill>
                  <a:srgbClr val="1A1A2E"/>
                </a:solidFill>
              </a:defRPr>
            </a:lvl1pPr>
          </a:lstStyle>
          <a:p>
            <a:pPr/>
            <a:r>
              <a:t>3</a:t>
            </a:r>
          </a:p>
        </p:txBody>
      </p:sp>
      <p:sp>
        <p:nvSpPr>
          <p:cNvPr id="157" name="TextBox 19"/>
          <p:cNvSpPr txBox="1"/>
          <p:nvPr/>
        </p:nvSpPr>
        <p:spPr>
          <a:xfrm>
            <a:off x="5230367" y="2011679"/>
            <a:ext cx="1746504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b="1" sz="13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匯出 </a:t>
            </a:r>
            <a:r>
              <a:t>GGUF</a:t>
            </a:r>
          </a:p>
        </p:txBody>
      </p:sp>
      <p:sp>
        <p:nvSpPr>
          <p:cNvPr id="158" name="TextBox 20"/>
          <p:cNvSpPr txBox="1"/>
          <p:nvPr/>
        </p:nvSpPr>
        <p:spPr>
          <a:xfrm>
            <a:off x="5230367" y="2606039"/>
            <a:ext cx="1746504" cy="5286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sz="1100">
                <a:solidFill>
                  <a:srgbClr val="888899"/>
                </a:solidFill>
              </a:defRPr>
            </a:pPr>
            <a:r>
              <a:t>Q4_K_M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量化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algn="ctr">
              <a:defRPr sz="1100">
                <a:solidFill>
                  <a:srgbClr val="888899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約 </a:t>
            </a:r>
            <a:r>
              <a:t>600 MB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模型</a:t>
            </a:r>
          </a:p>
        </p:txBody>
      </p:sp>
      <p:sp>
        <p:nvSpPr>
          <p:cNvPr id="159" name="TextBox 21"/>
          <p:cNvSpPr txBox="1"/>
          <p:nvPr/>
        </p:nvSpPr>
        <p:spPr>
          <a:xfrm>
            <a:off x="7196326" y="2423160"/>
            <a:ext cx="228601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1400">
                <a:solidFill>
                  <a:srgbClr val="C8A250"/>
                </a:solidFill>
              </a:defRPr>
            </a:lvl1pPr>
          </a:lstStyle>
          <a:p>
            <a:pPr/>
            <a:r>
              <a:t>▶</a:t>
            </a:r>
          </a:p>
        </p:txBody>
      </p:sp>
      <p:sp>
        <p:nvSpPr>
          <p:cNvPr id="160" name="Rectangle 22"/>
          <p:cNvSpPr/>
          <p:nvPr/>
        </p:nvSpPr>
        <p:spPr>
          <a:xfrm>
            <a:off x="7360919" y="1188719"/>
            <a:ext cx="2057401" cy="3474722"/>
          </a:xfrm>
          <a:prstGeom prst="rect">
            <a:avLst/>
          </a:prstGeom>
          <a:solidFill>
            <a:srgbClr val="262640"/>
          </a:solidFill>
          <a:ln w="12700">
            <a:solidFill>
              <a:srgbClr val="C8A250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61" name="Rectangle 23"/>
          <p:cNvSpPr/>
          <p:nvPr/>
        </p:nvSpPr>
        <p:spPr>
          <a:xfrm>
            <a:off x="8133588" y="1325880"/>
            <a:ext cx="512065" cy="512065"/>
          </a:xfrm>
          <a:prstGeom prst="rect">
            <a:avLst/>
          </a:prstGeom>
          <a:solidFill>
            <a:srgbClr val="C8A250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62" name="TextBox 24"/>
          <p:cNvSpPr txBox="1"/>
          <p:nvPr/>
        </p:nvSpPr>
        <p:spPr>
          <a:xfrm>
            <a:off x="8179308" y="1344167"/>
            <a:ext cx="420625" cy="3401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2000">
                <a:solidFill>
                  <a:srgbClr val="1A1A2E"/>
                </a:solidFill>
              </a:defRPr>
            </a:lvl1pPr>
          </a:lstStyle>
          <a:p>
            <a:pPr/>
            <a:r>
              <a:t>4</a:t>
            </a:r>
          </a:p>
        </p:txBody>
      </p:sp>
      <p:sp>
        <p:nvSpPr>
          <p:cNvPr id="163" name="TextBox 25"/>
          <p:cNvSpPr txBox="1"/>
          <p:nvPr/>
        </p:nvSpPr>
        <p:spPr>
          <a:xfrm>
            <a:off x="7516367" y="2011679"/>
            <a:ext cx="1746504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b="1" sz="1300">
                <a:solidFill>
                  <a:srgbClr val="FFFFFF"/>
                </a:solidFill>
              </a:defRPr>
            </a:pPr>
            <a:r>
              <a:t>MDM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部署</a:t>
            </a:r>
          </a:p>
        </p:txBody>
      </p:sp>
      <p:sp>
        <p:nvSpPr>
          <p:cNvPr id="164" name="TextBox 26"/>
          <p:cNvSpPr txBox="1"/>
          <p:nvPr/>
        </p:nvSpPr>
        <p:spPr>
          <a:xfrm>
            <a:off x="7516367" y="2606039"/>
            <a:ext cx="1746504" cy="5286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sz="1100">
                <a:solidFill>
                  <a:srgbClr val="888899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透過 </a:t>
            </a:r>
            <a:r>
              <a:t>Apple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校園管理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algn="ctr">
              <a:defRPr sz="1100">
                <a:solidFill>
                  <a:srgbClr val="888899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推送至學校 </a:t>
            </a:r>
            <a:r>
              <a:t>iPad</a:t>
            </a:r>
          </a:p>
        </p:txBody>
      </p:sp>
      <p:sp>
        <p:nvSpPr>
          <p:cNvPr id="165" name="TextBox 27"/>
          <p:cNvSpPr txBox="1"/>
          <p:nvPr/>
        </p:nvSpPr>
        <p:spPr>
          <a:xfrm>
            <a:off x="9482327" y="2423160"/>
            <a:ext cx="228601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1400">
                <a:solidFill>
                  <a:srgbClr val="C8A250"/>
                </a:solidFill>
              </a:defRPr>
            </a:lvl1pPr>
          </a:lstStyle>
          <a:p>
            <a:pPr/>
            <a:r>
              <a:t>▶</a:t>
            </a:r>
          </a:p>
        </p:txBody>
      </p:sp>
      <p:sp>
        <p:nvSpPr>
          <p:cNvPr id="166" name="Rectangle 28"/>
          <p:cNvSpPr/>
          <p:nvPr/>
        </p:nvSpPr>
        <p:spPr>
          <a:xfrm>
            <a:off x="9646919" y="1188719"/>
            <a:ext cx="2057401" cy="3474722"/>
          </a:xfrm>
          <a:prstGeom prst="rect">
            <a:avLst/>
          </a:prstGeom>
          <a:solidFill>
            <a:srgbClr val="262640"/>
          </a:solidFill>
          <a:ln w="12700">
            <a:solidFill>
              <a:srgbClr val="C8A250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67" name="Rectangle 29"/>
          <p:cNvSpPr/>
          <p:nvPr/>
        </p:nvSpPr>
        <p:spPr>
          <a:xfrm>
            <a:off x="10419588" y="1325880"/>
            <a:ext cx="512065" cy="512065"/>
          </a:xfrm>
          <a:prstGeom prst="rect">
            <a:avLst/>
          </a:prstGeom>
          <a:solidFill>
            <a:srgbClr val="C8A250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68" name="TextBox 30"/>
          <p:cNvSpPr txBox="1"/>
          <p:nvPr/>
        </p:nvSpPr>
        <p:spPr>
          <a:xfrm>
            <a:off x="10465308" y="1344167"/>
            <a:ext cx="420625" cy="3401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2000">
                <a:solidFill>
                  <a:srgbClr val="1A1A2E"/>
                </a:solidFill>
              </a:defRPr>
            </a:lvl1pPr>
          </a:lstStyle>
          <a:p>
            <a:pPr/>
            <a:r>
              <a:t>5</a:t>
            </a:r>
          </a:p>
        </p:txBody>
      </p:sp>
      <p:sp>
        <p:nvSpPr>
          <p:cNvPr id="169" name="TextBox 31"/>
          <p:cNvSpPr txBox="1"/>
          <p:nvPr/>
        </p:nvSpPr>
        <p:spPr>
          <a:xfrm>
            <a:off x="9802367" y="2011679"/>
            <a:ext cx="1746504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13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學生學習</a:t>
            </a:r>
          </a:p>
        </p:txBody>
      </p:sp>
      <p:sp>
        <p:nvSpPr>
          <p:cNvPr id="170" name="TextBox 32"/>
          <p:cNvSpPr txBox="1"/>
          <p:nvPr/>
        </p:nvSpPr>
        <p:spPr>
          <a:xfrm>
            <a:off x="9802367" y="2606039"/>
            <a:ext cx="1746504" cy="5286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sz="1100">
                <a:solidFill>
                  <a:srgbClr val="888899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文字對話、語音、離線</a:t>
            </a:r>
            <a:r>
              <a:t>——</a:t>
            </a:r>
          </a:p>
          <a:p>
            <a:pPr algn="ctr">
              <a:defRPr sz="1100">
                <a:solidFill>
                  <a:srgbClr val="888899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本機私隱 </a:t>
            </a:r>
            <a:r>
              <a:t>AI</a:t>
            </a:r>
          </a:p>
        </p:txBody>
      </p:sp>
      <p:sp>
        <p:nvSpPr>
          <p:cNvPr id="171" name="TextBox 33"/>
          <p:cNvSpPr txBox="1"/>
          <p:nvPr/>
        </p:nvSpPr>
        <p:spPr>
          <a:xfrm>
            <a:off x="594360" y="4892040"/>
            <a:ext cx="11000232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i="1" sz="1300">
                <a:solidFill>
                  <a:srgbClr val="C8A250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新增科目 </a:t>
            </a:r>
            <a:r>
              <a:t>=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更換知識庫 </a:t>
            </a:r>
            <a:r>
              <a:t>→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重新訓練 </a:t>
            </a:r>
            <a:r>
              <a:t>→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部署。每科只需一星期以內。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Rectangle 1"/>
          <p:cNvSpPr/>
          <p:nvPr/>
        </p:nvSpPr>
        <p:spPr>
          <a:xfrm>
            <a:off x="548640" y="502919"/>
            <a:ext cx="11091672" cy="54865"/>
          </a:xfrm>
          <a:prstGeom prst="rect">
            <a:avLst/>
          </a:prstGeom>
          <a:solidFill>
            <a:srgbClr val="C8A250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74" name="TextBox 2"/>
          <p:cNvSpPr txBox="1"/>
          <p:nvPr/>
        </p:nvSpPr>
        <p:spPr>
          <a:xfrm>
            <a:off x="594360" y="137159"/>
            <a:ext cx="10881361" cy="599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28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教育局撥款：每校 </a:t>
            </a:r>
            <a:r>
              <a:t>50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萬港元</a:t>
            </a:r>
          </a:p>
        </p:txBody>
      </p:sp>
      <p:sp>
        <p:nvSpPr>
          <p:cNvPr id="175" name="TextBox 3"/>
          <p:cNvSpPr txBox="1"/>
          <p:nvPr/>
        </p:nvSpPr>
        <p:spPr>
          <a:xfrm>
            <a:off x="11567160" y="6492240"/>
            <a:ext cx="365761" cy="2285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r">
              <a:defRPr sz="1000">
                <a:solidFill>
                  <a:srgbClr val="888899"/>
                </a:solidFill>
              </a:defRPr>
            </a:lvl1pPr>
          </a:lstStyle>
          <a:p>
            <a:pPr/>
            <a:r>
              <a:t>5</a:t>
            </a:r>
          </a:p>
        </p:txBody>
      </p:sp>
      <p:sp>
        <p:nvSpPr>
          <p:cNvPr id="176" name="TextBox 4"/>
          <p:cNvSpPr txBox="1"/>
          <p:nvPr/>
        </p:nvSpPr>
        <p:spPr>
          <a:xfrm>
            <a:off x="594360" y="658367"/>
            <a:ext cx="10881361" cy="345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i="1" sz="1400">
                <a:solidFill>
                  <a:srgbClr val="C8A250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「以人工智能提升學與教資助計劃」（教育局通告第 </a:t>
            </a:r>
            <a:r>
              <a:t>221/2025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號）</a:t>
            </a:r>
          </a:p>
        </p:txBody>
      </p:sp>
      <p:sp>
        <p:nvSpPr>
          <p:cNvPr id="177" name="Rectangle 5"/>
          <p:cNvSpPr/>
          <p:nvPr/>
        </p:nvSpPr>
        <p:spPr>
          <a:xfrm>
            <a:off x="548640" y="1188719"/>
            <a:ext cx="5029201" cy="658369"/>
          </a:xfrm>
          <a:prstGeom prst="rect">
            <a:avLst/>
          </a:prstGeom>
          <a:solidFill>
            <a:srgbClr val="262640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78" name="Rectangle 6"/>
          <p:cNvSpPr/>
          <p:nvPr/>
        </p:nvSpPr>
        <p:spPr>
          <a:xfrm>
            <a:off x="5760719" y="1188719"/>
            <a:ext cx="5879594" cy="658369"/>
          </a:xfrm>
          <a:prstGeom prst="rect">
            <a:avLst/>
          </a:prstGeom>
          <a:solidFill>
            <a:srgbClr val="222238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79" name="TextBox 7"/>
          <p:cNvSpPr txBox="1"/>
          <p:nvPr/>
        </p:nvSpPr>
        <p:spPr>
          <a:xfrm>
            <a:off x="822959" y="1280160"/>
            <a:ext cx="4572002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300">
                <a:solidFill>
                  <a:srgbClr val="888899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每校資助額</a:t>
            </a:r>
          </a:p>
        </p:txBody>
      </p:sp>
      <p:sp>
        <p:nvSpPr>
          <p:cNvPr id="180" name="TextBox 8"/>
          <p:cNvSpPr txBox="1"/>
          <p:nvPr/>
        </p:nvSpPr>
        <p:spPr>
          <a:xfrm>
            <a:off x="5989319" y="1280160"/>
            <a:ext cx="5394962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1300">
                <a:solidFill>
                  <a:srgbClr val="FFFFFF"/>
                </a:solidFill>
              </a:defRPr>
            </a:pPr>
            <a:r>
              <a:t>50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萬港元（一次性）</a:t>
            </a:r>
          </a:p>
        </p:txBody>
      </p:sp>
      <p:sp>
        <p:nvSpPr>
          <p:cNvPr id="181" name="Rectangle 9"/>
          <p:cNvSpPr/>
          <p:nvPr/>
        </p:nvSpPr>
        <p:spPr>
          <a:xfrm>
            <a:off x="548640" y="1993392"/>
            <a:ext cx="5029201" cy="658369"/>
          </a:xfrm>
          <a:prstGeom prst="rect">
            <a:avLst/>
          </a:prstGeom>
          <a:solidFill>
            <a:srgbClr val="262640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82" name="Rectangle 10"/>
          <p:cNvSpPr/>
          <p:nvPr/>
        </p:nvSpPr>
        <p:spPr>
          <a:xfrm>
            <a:off x="5760719" y="1993392"/>
            <a:ext cx="5879594" cy="658369"/>
          </a:xfrm>
          <a:prstGeom prst="rect">
            <a:avLst/>
          </a:prstGeom>
          <a:solidFill>
            <a:srgbClr val="222238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83" name="TextBox 11"/>
          <p:cNvSpPr txBox="1"/>
          <p:nvPr/>
        </p:nvSpPr>
        <p:spPr>
          <a:xfrm>
            <a:off x="822959" y="2084832"/>
            <a:ext cx="4572002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300">
                <a:solidFill>
                  <a:srgbClr val="888899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受惠學校</a:t>
            </a:r>
          </a:p>
        </p:txBody>
      </p:sp>
      <p:sp>
        <p:nvSpPr>
          <p:cNvPr id="184" name="TextBox 12"/>
          <p:cNvSpPr txBox="1"/>
          <p:nvPr/>
        </p:nvSpPr>
        <p:spPr>
          <a:xfrm>
            <a:off x="5989319" y="2084832"/>
            <a:ext cx="5394962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3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所有公帑資助的小學及中學</a:t>
            </a:r>
          </a:p>
        </p:txBody>
      </p:sp>
      <p:sp>
        <p:nvSpPr>
          <p:cNvPr id="185" name="Rectangle 13"/>
          <p:cNvSpPr/>
          <p:nvPr/>
        </p:nvSpPr>
        <p:spPr>
          <a:xfrm>
            <a:off x="548640" y="2798064"/>
            <a:ext cx="5029201" cy="658369"/>
          </a:xfrm>
          <a:prstGeom prst="rect">
            <a:avLst/>
          </a:prstGeom>
          <a:solidFill>
            <a:srgbClr val="262640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86" name="Rectangle 14"/>
          <p:cNvSpPr/>
          <p:nvPr/>
        </p:nvSpPr>
        <p:spPr>
          <a:xfrm>
            <a:off x="5760719" y="2798064"/>
            <a:ext cx="5879594" cy="658369"/>
          </a:xfrm>
          <a:prstGeom prst="rect">
            <a:avLst/>
          </a:prstGeom>
          <a:solidFill>
            <a:srgbClr val="222238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87" name="TextBox 15"/>
          <p:cNvSpPr txBox="1"/>
          <p:nvPr/>
        </p:nvSpPr>
        <p:spPr>
          <a:xfrm>
            <a:off x="822959" y="2889504"/>
            <a:ext cx="4572002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300">
                <a:solidFill>
                  <a:srgbClr val="888899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申請截止日期</a:t>
            </a:r>
          </a:p>
        </p:txBody>
      </p:sp>
      <p:sp>
        <p:nvSpPr>
          <p:cNvPr id="188" name="TextBox 16"/>
          <p:cNvSpPr txBox="1"/>
          <p:nvPr/>
        </p:nvSpPr>
        <p:spPr>
          <a:xfrm>
            <a:off x="5989319" y="2889504"/>
            <a:ext cx="5394962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1300">
                <a:solidFill>
                  <a:srgbClr val="FFFFFF"/>
                </a:solidFill>
              </a:defRPr>
            </a:pPr>
            <a:r>
              <a:t>2026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年 </a:t>
            </a:r>
            <a:r>
              <a:t>2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月 </a:t>
            </a:r>
            <a:r>
              <a:t>28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日 </a:t>
            </a:r>
            <a:r>
              <a:t>←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立即申請</a:t>
            </a:r>
          </a:p>
        </p:txBody>
      </p:sp>
      <p:sp>
        <p:nvSpPr>
          <p:cNvPr id="189" name="Rectangle 17"/>
          <p:cNvSpPr/>
          <p:nvPr/>
        </p:nvSpPr>
        <p:spPr>
          <a:xfrm>
            <a:off x="548640" y="3602735"/>
            <a:ext cx="5029201" cy="658369"/>
          </a:xfrm>
          <a:prstGeom prst="rect">
            <a:avLst/>
          </a:prstGeom>
          <a:solidFill>
            <a:srgbClr val="262640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90" name="Rectangle 18"/>
          <p:cNvSpPr/>
          <p:nvPr/>
        </p:nvSpPr>
        <p:spPr>
          <a:xfrm>
            <a:off x="5760719" y="3602735"/>
            <a:ext cx="5879594" cy="658369"/>
          </a:xfrm>
          <a:prstGeom prst="rect">
            <a:avLst/>
          </a:prstGeom>
          <a:solidFill>
            <a:srgbClr val="222238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91" name="TextBox 19"/>
          <p:cNvSpPr txBox="1"/>
          <p:nvPr/>
        </p:nvSpPr>
        <p:spPr>
          <a:xfrm>
            <a:off x="822959" y="3694176"/>
            <a:ext cx="4572002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300">
                <a:solidFill>
                  <a:srgbClr val="888899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撥款發放日期</a:t>
            </a:r>
          </a:p>
        </p:txBody>
      </p:sp>
      <p:sp>
        <p:nvSpPr>
          <p:cNvPr id="192" name="TextBox 20"/>
          <p:cNvSpPr txBox="1"/>
          <p:nvPr/>
        </p:nvSpPr>
        <p:spPr>
          <a:xfrm>
            <a:off x="5989319" y="3694176"/>
            <a:ext cx="5394962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1300">
                <a:solidFill>
                  <a:srgbClr val="FFFFFF"/>
                </a:solidFill>
              </a:defRPr>
            </a:pPr>
            <a:r>
              <a:t>2026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年 </a:t>
            </a:r>
            <a:r>
              <a:t>6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月 </a:t>
            </a:r>
            <a:r>
              <a:t>30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日或之前</a:t>
            </a:r>
          </a:p>
        </p:txBody>
      </p:sp>
      <p:sp>
        <p:nvSpPr>
          <p:cNvPr id="193" name="Rectangle 21"/>
          <p:cNvSpPr/>
          <p:nvPr/>
        </p:nvSpPr>
        <p:spPr>
          <a:xfrm>
            <a:off x="548640" y="4407408"/>
            <a:ext cx="5029201" cy="658369"/>
          </a:xfrm>
          <a:prstGeom prst="rect">
            <a:avLst/>
          </a:prstGeom>
          <a:solidFill>
            <a:srgbClr val="262640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94" name="Rectangle 22"/>
          <p:cNvSpPr/>
          <p:nvPr/>
        </p:nvSpPr>
        <p:spPr>
          <a:xfrm>
            <a:off x="5760719" y="4407408"/>
            <a:ext cx="5879594" cy="658369"/>
          </a:xfrm>
          <a:prstGeom prst="rect">
            <a:avLst/>
          </a:prstGeom>
          <a:solidFill>
            <a:srgbClr val="222238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95" name="TextBox 23"/>
          <p:cNvSpPr txBox="1"/>
          <p:nvPr/>
        </p:nvSpPr>
        <p:spPr>
          <a:xfrm>
            <a:off x="822959" y="4498847"/>
            <a:ext cx="4572002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300">
                <a:solidFill>
                  <a:srgbClr val="888899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計劃年期</a:t>
            </a:r>
          </a:p>
        </p:txBody>
      </p:sp>
      <p:sp>
        <p:nvSpPr>
          <p:cNvPr id="196" name="TextBox 24"/>
          <p:cNvSpPr txBox="1"/>
          <p:nvPr/>
        </p:nvSpPr>
        <p:spPr>
          <a:xfrm>
            <a:off x="5989319" y="4498847"/>
            <a:ext cx="5394962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1300">
                <a:solidFill>
                  <a:srgbClr val="FFFFFF"/>
                </a:solidFill>
              </a:defRPr>
            </a:pPr>
            <a:r>
              <a:t>2025/26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至 </a:t>
            </a:r>
            <a:r>
              <a:t>2027/28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學年</a:t>
            </a:r>
          </a:p>
        </p:txBody>
      </p:sp>
      <p:sp>
        <p:nvSpPr>
          <p:cNvPr id="197" name="TextBox 25"/>
          <p:cNvSpPr txBox="1"/>
          <p:nvPr/>
        </p:nvSpPr>
        <p:spPr>
          <a:xfrm>
            <a:off x="594360" y="5166359"/>
            <a:ext cx="11000232" cy="5850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i="1" sz="13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資助範圍明確涵蓋「聘請外部機構開發及實施校本語言模型」</a:t>
            </a:r>
            <a:r>
              <a:t>——</a:t>
            </a:r>
          </a:p>
          <a:p>
            <a:pPr>
              <a:defRPr i="1" sz="13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本方案完全符合此要求。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Rectangle 1"/>
          <p:cNvSpPr/>
          <p:nvPr/>
        </p:nvSpPr>
        <p:spPr>
          <a:xfrm>
            <a:off x="548640" y="502919"/>
            <a:ext cx="11091672" cy="54865"/>
          </a:xfrm>
          <a:prstGeom prst="rect">
            <a:avLst/>
          </a:prstGeom>
          <a:solidFill>
            <a:srgbClr val="C8A250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00" name="TextBox 2"/>
          <p:cNvSpPr txBox="1"/>
          <p:nvPr/>
        </p:nvSpPr>
        <p:spPr>
          <a:xfrm>
            <a:off x="594360" y="137159"/>
            <a:ext cx="10881361" cy="599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28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收費方案</a:t>
            </a:r>
            <a:r>
              <a:t>——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全部在 </a:t>
            </a:r>
            <a:r>
              <a:t>50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萬撥款範圍內</a:t>
            </a:r>
          </a:p>
        </p:txBody>
      </p:sp>
      <p:sp>
        <p:nvSpPr>
          <p:cNvPr id="201" name="TextBox 3"/>
          <p:cNvSpPr txBox="1"/>
          <p:nvPr/>
        </p:nvSpPr>
        <p:spPr>
          <a:xfrm>
            <a:off x="11567160" y="6492240"/>
            <a:ext cx="365761" cy="2285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r">
              <a:defRPr sz="1000">
                <a:solidFill>
                  <a:srgbClr val="888899"/>
                </a:solidFill>
              </a:defRPr>
            </a:lvl1pPr>
          </a:lstStyle>
          <a:p>
            <a:pPr/>
            <a:r>
              <a:t>6</a:t>
            </a:r>
          </a:p>
        </p:txBody>
      </p:sp>
      <p:sp>
        <p:nvSpPr>
          <p:cNvPr id="202" name="Rectangle 4"/>
          <p:cNvSpPr/>
          <p:nvPr/>
        </p:nvSpPr>
        <p:spPr>
          <a:xfrm>
            <a:off x="457199" y="685799"/>
            <a:ext cx="3566161" cy="5806442"/>
          </a:xfrm>
          <a:prstGeom prst="rect">
            <a:avLst/>
          </a:prstGeom>
          <a:solidFill>
            <a:srgbClr val="222238"/>
          </a:solidFill>
          <a:ln w="25400">
            <a:solidFill>
              <a:srgbClr val="444460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03" name="TextBox 5"/>
          <p:cNvSpPr txBox="1"/>
          <p:nvPr/>
        </p:nvSpPr>
        <p:spPr>
          <a:xfrm>
            <a:off x="640079" y="1143000"/>
            <a:ext cx="3200402" cy="624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15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方案一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>
              <a:defRPr b="1" sz="15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入門版</a:t>
            </a:r>
          </a:p>
        </p:txBody>
      </p:sp>
      <p:sp>
        <p:nvSpPr>
          <p:cNvPr id="204" name="TextBox 6"/>
          <p:cNvSpPr txBox="1"/>
          <p:nvPr/>
        </p:nvSpPr>
        <p:spPr>
          <a:xfrm>
            <a:off x="640079" y="1874518"/>
            <a:ext cx="3200402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2000">
                <a:solidFill>
                  <a:srgbClr val="C8A250"/>
                </a:solidFill>
              </a:defRPr>
            </a:pPr>
            <a:r>
              <a:t>12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萬港元</a:t>
            </a:r>
          </a:p>
        </p:txBody>
      </p:sp>
      <p:sp>
        <p:nvSpPr>
          <p:cNvPr id="205" name="TextBox 7"/>
          <p:cNvSpPr txBox="1"/>
          <p:nvPr/>
        </p:nvSpPr>
        <p:spPr>
          <a:xfrm>
            <a:off x="640079" y="2423160"/>
            <a:ext cx="3246121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1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✓  </a:t>
            </a:r>
            <a:r>
              <a:t>1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個 </a:t>
            </a:r>
            <a:r>
              <a:t>AI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助手（</a:t>
            </a:r>
            <a:r>
              <a:t>1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個科目）</a:t>
            </a:r>
          </a:p>
        </p:txBody>
      </p:sp>
      <p:sp>
        <p:nvSpPr>
          <p:cNvPr id="206" name="TextBox 8"/>
          <p:cNvSpPr txBox="1"/>
          <p:nvPr/>
        </p:nvSpPr>
        <p:spPr>
          <a:xfrm>
            <a:off x="640079" y="2953511"/>
            <a:ext cx="3246121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1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✓  最多 </a:t>
            </a:r>
            <a:r>
              <a:t>200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名學生</a:t>
            </a:r>
          </a:p>
        </p:txBody>
      </p:sp>
      <p:sp>
        <p:nvSpPr>
          <p:cNvPr id="207" name="TextBox 9"/>
          <p:cNvSpPr txBox="1"/>
          <p:nvPr/>
        </p:nvSpPr>
        <p:spPr>
          <a:xfrm>
            <a:off x="640079" y="3483862"/>
            <a:ext cx="3246121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1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✓  學校品牌定制 </a:t>
            </a:r>
            <a:r>
              <a:t>iOS App</a:t>
            </a:r>
          </a:p>
        </p:txBody>
      </p:sp>
      <p:sp>
        <p:nvSpPr>
          <p:cNvPr id="208" name="TextBox 10"/>
          <p:cNvSpPr txBox="1"/>
          <p:nvPr/>
        </p:nvSpPr>
        <p:spPr>
          <a:xfrm>
            <a:off x="640079" y="4014215"/>
            <a:ext cx="3246121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1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✓  </a:t>
            </a:r>
            <a:r>
              <a:t>MDM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部署指引</a:t>
            </a:r>
          </a:p>
        </p:txBody>
      </p:sp>
      <p:sp>
        <p:nvSpPr>
          <p:cNvPr id="209" name="TextBox 11"/>
          <p:cNvSpPr txBox="1"/>
          <p:nvPr/>
        </p:nvSpPr>
        <p:spPr>
          <a:xfrm>
            <a:off x="640079" y="4544567"/>
            <a:ext cx="3246121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1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✓  半天教師培訓工作坊</a:t>
            </a:r>
          </a:p>
        </p:txBody>
      </p:sp>
      <p:sp>
        <p:nvSpPr>
          <p:cNvPr id="210" name="TextBox 12"/>
          <p:cNvSpPr txBox="1"/>
          <p:nvPr/>
        </p:nvSpPr>
        <p:spPr>
          <a:xfrm>
            <a:off x="640079" y="5074920"/>
            <a:ext cx="3246121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1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✓  </a:t>
            </a:r>
            <a:r>
              <a:t>1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年模型保養</a:t>
            </a:r>
          </a:p>
        </p:txBody>
      </p:sp>
      <p:sp>
        <p:nvSpPr>
          <p:cNvPr id="211" name="Rectangle 13"/>
          <p:cNvSpPr/>
          <p:nvPr/>
        </p:nvSpPr>
        <p:spPr>
          <a:xfrm>
            <a:off x="4343399" y="685799"/>
            <a:ext cx="3566161" cy="5806442"/>
          </a:xfrm>
          <a:prstGeom prst="rect">
            <a:avLst/>
          </a:prstGeom>
          <a:solidFill>
            <a:srgbClr val="262644"/>
          </a:solidFill>
          <a:ln w="25400">
            <a:solidFill>
              <a:srgbClr val="C8A250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12" name="Rectangle 14"/>
          <p:cNvSpPr/>
          <p:nvPr/>
        </p:nvSpPr>
        <p:spPr>
          <a:xfrm>
            <a:off x="4343399" y="685799"/>
            <a:ext cx="3566161" cy="365762"/>
          </a:xfrm>
          <a:prstGeom prst="rect">
            <a:avLst/>
          </a:prstGeom>
          <a:solidFill>
            <a:srgbClr val="C8A250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13" name="TextBox 15"/>
          <p:cNvSpPr txBox="1"/>
          <p:nvPr/>
        </p:nvSpPr>
        <p:spPr>
          <a:xfrm>
            <a:off x="4389119" y="713231"/>
            <a:ext cx="3474721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1000">
                <a:solidFill>
                  <a:srgbClr val="1A1A2E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推薦方案</a:t>
            </a:r>
          </a:p>
        </p:txBody>
      </p:sp>
      <p:sp>
        <p:nvSpPr>
          <p:cNvPr id="214" name="TextBox 16"/>
          <p:cNvSpPr txBox="1"/>
          <p:nvPr/>
        </p:nvSpPr>
        <p:spPr>
          <a:xfrm>
            <a:off x="4526279" y="1143000"/>
            <a:ext cx="3200401" cy="624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15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方案二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>
              <a:defRPr b="1" sz="15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標準版 </a:t>
            </a:r>
            <a:r>
              <a:t>★</a:t>
            </a:r>
          </a:p>
        </p:txBody>
      </p:sp>
      <p:sp>
        <p:nvSpPr>
          <p:cNvPr id="215" name="TextBox 17"/>
          <p:cNvSpPr txBox="1"/>
          <p:nvPr/>
        </p:nvSpPr>
        <p:spPr>
          <a:xfrm>
            <a:off x="4526279" y="1874518"/>
            <a:ext cx="320040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2000">
                <a:solidFill>
                  <a:srgbClr val="C8A250"/>
                </a:solidFill>
              </a:defRPr>
            </a:pPr>
            <a:r>
              <a:t>20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萬港元</a:t>
            </a:r>
          </a:p>
        </p:txBody>
      </p:sp>
      <p:sp>
        <p:nvSpPr>
          <p:cNvPr id="216" name="TextBox 18"/>
          <p:cNvSpPr txBox="1"/>
          <p:nvPr/>
        </p:nvSpPr>
        <p:spPr>
          <a:xfrm>
            <a:off x="4526279" y="2423160"/>
            <a:ext cx="3246120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1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✓  </a:t>
            </a:r>
            <a:r>
              <a:t>3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個 </a:t>
            </a:r>
            <a:r>
              <a:t>AI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助手（</a:t>
            </a:r>
            <a:r>
              <a:t>3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個科目）</a:t>
            </a:r>
          </a:p>
        </p:txBody>
      </p:sp>
      <p:sp>
        <p:nvSpPr>
          <p:cNvPr id="217" name="TextBox 19"/>
          <p:cNvSpPr txBox="1"/>
          <p:nvPr/>
        </p:nvSpPr>
        <p:spPr>
          <a:xfrm>
            <a:off x="4526279" y="2953511"/>
            <a:ext cx="3246120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1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✓  符合教育局「至少 </a:t>
            </a:r>
            <a:r>
              <a:t>3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個科目」要求</a:t>
            </a:r>
          </a:p>
        </p:txBody>
      </p:sp>
      <p:sp>
        <p:nvSpPr>
          <p:cNvPr id="218" name="TextBox 20"/>
          <p:cNvSpPr txBox="1"/>
          <p:nvPr/>
        </p:nvSpPr>
        <p:spPr>
          <a:xfrm>
            <a:off x="4526279" y="3483862"/>
            <a:ext cx="3246120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1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✓  與科任教師合作建立訓練資料</a:t>
            </a:r>
          </a:p>
        </p:txBody>
      </p:sp>
      <p:sp>
        <p:nvSpPr>
          <p:cNvPr id="219" name="TextBox 21"/>
          <p:cNvSpPr txBox="1"/>
          <p:nvPr/>
        </p:nvSpPr>
        <p:spPr>
          <a:xfrm>
            <a:off x="4526279" y="4014215"/>
            <a:ext cx="3246120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1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✓  </a:t>
            </a:r>
            <a:r>
              <a:t>MDM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部署至現有 </a:t>
            </a:r>
            <a:r>
              <a:t>iPad</a:t>
            </a:r>
          </a:p>
        </p:txBody>
      </p:sp>
      <p:sp>
        <p:nvSpPr>
          <p:cNvPr id="220" name="TextBox 22"/>
          <p:cNvSpPr txBox="1"/>
          <p:nvPr/>
        </p:nvSpPr>
        <p:spPr>
          <a:xfrm>
            <a:off x="4526279" y="4544567"/>
            <a:ext cx="3246120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1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✓  全天教師培訓</a:t>
            </a:r>
          </a:p>
        </p:txBody>
      </p:sp>
      <p:sp>
        <p:nvSpPr>
          <p:cNvPr id="221" name="TextBox 23"/>
          <p:cNvSpPr txBox="1"/>
          <p:nvPr/>
        </p:nvSpPr>
        <p:spPr>
          <a:xfrm>
            <a:off x="4526279" y="5074920"/>
            <a:ext cx="3246120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1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✓  協助撰寫教育局匯報文件</a:t>
            </a:r>
          </a:p>
        </p:txBody>
      </p:sp>
      <p:sp>
        <p:nvSpPr>
          <p:cNvPr id="222" name="TextBox 24"/>
          <p:cNvSpPr txBox="1"/>
          <p:nvPr/>
        </p:nvSpPr>
        <p:spPr>
          <a:xfrm>
            <a:off x="4526279" y="5605271"/>
            <a:ext cx="3246120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1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✓  </a:t>
            </a:r>
            <a:r>
              <a:t>2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年模型保養至 </a:t>
            </a:r>
            <a:r>
              <a:t>2027/28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學年</a:t>
            </a:r>
          </a:p>
        </p:txBody>
      </p:sp>
      <p:sp>
        <p:nvSpPr>
          <p:cNvPr id="223" name="Rectangle 25"/>
          <p:cNvSpPr/>
          <p:nvPr/>
        </p:nvSpPr>
        <p:spPr>
          <a:xfrm>
            <a:off x="8229599" y="685799"/>
            <a:ext cx="3566161" cy="5806442"/>
          </a:xfrm>
          <a:prstGeom prst="rect">
            <a:avLst/>
          </a:prstGeom>
          <a:solidFill>
            <a:srgbClr val="222238"/>
          </a:solidFill>
          <a:ln w="25400">
            <a:solidFill>
              <a:srgbClr val="444460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24" name="TextBox 26"/>
          <p:cNvSpPr txBox="1"/>
          <p:nvPr/>
        </p:nvSpPr>
        <p:spPr>
          <a:xfrm>
            <a:off x="8412479" y="1143000"/>
            <a:ext cx="3200401" cy="624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15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方案三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>
              <a:defRPr b="1" sz="15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旗艦版</a:t>
            </a:r>
          </a:p>
        </p:txBody>
      </p:sp>
      <p:sp>
        <p:nvSpPr>
          <p:cNvPr id="225" name="TextBox 27"/>
          <p:cNvSpPr txBox="1"/>
          <p:nvPr/>
        </p:nvSpPr>
        <p:spPr>
          <a:xfrm>
            <a:off x="8412479" y="1874518"/>
            <a:ext cx="320040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2000">
                <a:solidFill>
                  <a:srgbClr val="C8A250"/>
                </a:solidFill>
              </a:defRPr>
            </a:pPr>
            <a:r>
              <a:t>32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萬港元</a:t>
            </a:r>
          </a:p>
        </p:txBody>
      </p:sp>
      <p:sp>
        <p:nvSpPr>
          <p:cNvPr id="226" name="TextBox 28"/>
          <p:cNvSpPr txBox="1"/>
          <p:nvPr/>
        </p:nvSpPr>
        <p:spPr>
          <a:xfrm>
            <a:off x="8412479" y="2423160"/>
            <a:ext cx="3246120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1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✓  </a:t>
            </a:r>
            <a:r>
              <a:t>5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個 </a:t>
            </a:r>
            <a:r>
              <a:t>AI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助手（</a:t>
            </a:r>
            <a:r>
              <a:t>5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個科目）</a:t>
            </a:r>
          </a:p>
        </p:txBody>
      </p:sp>
      <p:sp>
        <p:nvSpPr>
          <p:cNvPr id="227" name="TextBox 29"/>
          <p:cNvSpPr txBox="1"/>
          <p:nvPr/>
        </p:nvSpPr>
        <p:spPr>
          <a:xfrm>
            <a:off x="8412479" y="2953511"/>
            <a:ext cx="3246120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1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✓  微調流程移交</a:t>
            </a:r>
            <a:r>
              <a:t>——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學校 </a:t>
            </a:r>
            <a:r>
              <a:t>IT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自主重訓</a:t>
            </a:r>
          </a:p>
        </p:txBody>
      </p:sp>
      <p:sp>
        <p:nvSpPr>
          <p:cNvPr id="228" name="TextBox 30"/>
          <p:cNvSpPr txBox="1"/>
          <p:nvPr/>
        </p:nvSpPr>
        <p:spPr>
          <a:xfrm>
            <a:off x="8412479" y="3483862"/>
            <a:ext cx="3246120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1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✓  教師內容提交門戶（網頁表單）</a:t>
            </a:r>
          </a:p>
        </p:txBody>
      </p:sp>
      <p:sp>
        <p:nvSpPr>
          <p:cNvPr id="229" name="TextBox 31"/>
          <p:cNvSpPr txBox="1"/>
          <p:nvPr/>
        </p:nvSpPr>
        <p:spPr>
          <a:xfrm>
            <a:off x="8412479" y="4014215"/>
            <a:ext cx="3246120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1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✓  每年重訓服務（</a:t>
            </a:r>
            <a:r>
              <a:t>3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年，每模型 </a:t>
            </a:r>
            <a:r>
              <a:t>1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次）</a:t>
            </a:r>
          </a:p>
        </p:txBody>
      </p:sp>
      <p:sp>
        <p:nvSpPr>
          <p:cNvPr id="230" name="TextBox 32"/>
          <p:cNvSpPr txBox="1"/>
          <p:nvPr/>
        </p:nvSpPr>
        <p:spPr>
          <a:xfrm>
            <a:off x="8412479" y="4544567"/>
            <a:ext cx="3246120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1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✓  支援 </a:t>
            </a:r>
            <a:r>
              <a:t>1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次教育局要求的公開課示範</a:t>
            </a:r>
          </a:p>
        </p:txBody>
      </p:sp>
      <p:sp>
        <p:nvSpPr>
          <p:cNvPr id="231" name="TextBox 33"/>
          <p:cNvSpPr txBox="1"/>
          <p:nvPr/>
        </p:nvSpPr>
        <p:spPr>
          <a:xfrm>
            <a:off x="8412479" y="5074920"/>
            <a:ext cx="3246120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1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✓  包含方案二所有內容</a:t>
            </a:r>
          </a:p>
        </p:txBody>
      </p:sp>
      <p:sp>
        <p:nvSpPr>
          <p:cNvPr id="232" name="TextBox 34"/>
          <p:cNvSpPr txBox="1"/>
          <p:nvPr/>
        </p:nvSpPr>
        <p:spPr>
          <a:xfrm>
            <a:off x="502920" y="6537959"/>
            <a:ext cx="11000232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i="1" sz="1100">
                <a:solidFill>
                  <a:srgbClr val="888899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持續服務：每個模型年度更新 </a:t>
            </a:r>
            <a:r>
              <a:t>$15,000 ·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新科目模型 </a:t>
            </a:r>
            <a:r>
              <a:t>$40,000 · iOS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大版本更新 </a:t>
            </a:r>
            <a:r>
              <a:t>$20,000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（一次性）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Rectangle 1"/>
          <p:cNvSpPr/>
          <p:nvPr/>
        </p:nvSpPr>
        <p:spPr>
          <a:xfrm>
            <a:off x="548640" y="502919"/>
            <a:ext cx="11091672" cy="54865"/>
          </a:xfrm>
          <a:prstGeom prst="rect">
            <a:avLst/>
          </a:prstGeom>
          <a:solidFill>
            <a:srgbClr val="C8A250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35" name="TextBox 2"/>
          <p:cNvSpPr txBox="1"/>
          <p:nvPr/>
        </p:nvSpPr>
        <p:spPr>
          <a:xfrm>
            <a:off x="594360" y="137159"/>
            <a:ext cx="10881361" cy="599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28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為何不直接使用 </a:t>
            </a:r>
            <a:r>
              <a:t>ChatGPT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或 </a:t>
            </a:r>
            <a:r>
              <a:t>Kimi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？</a:t>
            </a:r>
          </a:p>
        </p:txBody>
      </p:sp>
      <p:sp>
        <p:nvSpPr>
          <p:cNvPr id="236" name="TextBox 3"/>
          <p:cNvSpPr txBox="1"/>
          <p:nvPr/>
        </p:nvSpPr>
        <p:spPr>
          <a:xfrm>
            <a:off x="11567160" y="6492240"/>
            <a:ext cx="365761" cy="2285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r">
              <a:defRPr sz="1000">
                <a:solidFill>
                  <a:srgbClr val="888899"/>
                </a:solidFill>
              </a:defRPr>
            </a:lvl1pPr>
          </a:lstStyle>
          <a:p>
            <a:pPr/>
            <a:r>
              <a:t>7</a:t>
            </a:r>
          </a:p>
        </p:txBody>
      </p:sp>
      <p:sp>
        <p:nvSpPr>
          <p:cNvPr id="237" name="TextBox 5"/>
          <p:cNvSpPr txBox="1"/>
          <p:nvPr/>
        </p:nvSpPr>
        <p:spPr>
          <a:xfrm>
            <a:off x="4892040" y="658367"/>
            <a:ext cx="3383281" cy="280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400">
                <a:solidFill>
                  <a:srgbClr val="888899"/>
                </a:solidFill>
              </a:defRPr>
            </a:lvl1pPr>
          </a:lstStyle>
          <a:p>
            <a:pPr/>
            <a:r>
              <a:t>ChatGPT / Kimi</a:t>
            </a:r>
          </a:p>
        </p:txBody>
      </p:sp>
      <p:sp>
        <p:nvSpPr>
          <p:cNvPr id="238" name="TextBox 6"/>
          <p:cNvSpPr txBox="1"/>
          <p:nvPr/>
        </p:nvSpPr>
        <p:spPr>
          <a:xfrm>
            <a:off x="8549639" y="658367"/>
            <a:ext cx="3383281" cy="345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1400">
                <a:solidFill>
                  <a:srgbClr val="C8A250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智 </a:t>
            </a:r>
            <a:r>
              <a:t>AI</a:t>
            </a:r>
          </a:p>
        </p:txBody>
      </p:sp>
      <p:sp>
        <p:nvSpPr>
          <p:cNvPr id="239" name="Rectangle 7"/>
          <p:cNvSpPr/>
          <p:nvPr/>
        </p:nvSpPr>
        <p:spPr>
          <a:xfrm>
            <a:off x="548640" y="1142999"/>
            <a:ext cx="11091672" cy="822962"/>
          </a:xfrm>
          <a:prstGeom prst="rect">
            <a:avLst/>
          </a:prstGeom>
          <a:solidFill>
            <a:srgbClr val="222238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40" name="TextBox 8"/>
          <p:cNvSpPr txBox="1"/>
          <p:nvPr/>
        </p:nvSpPr>
        <p:spPr>
          <a:xfrm>
            <a:off x="685799" y="1252727"/>
            <a:ext cx="3840482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3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學生數據私隱</a:t>
            </a:r>
          </a:p>
        </p:txBody>
      </p:sp>
      <p:sp>
        <p:nvSpPr>
          <p:cNvPr id="241" name="TextBox 9"/>
          <p:cNvSpPr txBox="1"/>
          <p:nvPr/>
        </p:nvSpPr>
        <p:spPr>
          <a:xfrm>
            <a:off x="4983479" y="1252727"/>
            <a:ext cx="3200400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300">
                <a:solidFill>
                  <a:srgbClr val="FF6B6B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傳送至美國伺服器（違反私隱條例風險）</a:t>
            </a:r>
          </a:p>
        </p:txBody>
      </p:sp>
      <p:sp>
        <p:nvSpPr>
          <p:cNvPr id="242" name="TextBox 10"/>
          <p:cNvSpPr txBox="1"/>
          <p:nvPr/>
        </p:nvSpPr>
        <p:spPr>
          <a:xfrm>
            <a:off x="8641079" y="1252727"/>
            <a:ext cx="3200400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300">
                <a:solidFill>
                  <a:srgbClr val="2ECC7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永不離開裝置 ✓</a:t>
            </a:r>
          </a:p>
        </p:txBody>
      </p:sp>
      <p:sp>
        <p:nvSpPr>
          <p:cNvPr id="243" name="Rectangle 11"/>
          <p:cNvSpPr/>
          <p:nvPr/>
        </p:nvSpPr>
        <p:spPr>
          <a:xfrm>
            <a:off x="548640" y="2011679"/>
            <a:ext cx="11091672" cy="822961"/>
          </a:xfrm>
          <a:prstGeom prst="rect">
            <a:avLst/>
          </a:prstGeom>
          <a:solidFill>
            <a:srgbClr val="1E1E34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44" name="TextBox 12"/>
          <p:cNvSpPr txBox="1"/>
          <p:nvPr/>
        </p:nvSpPr>
        <p:spPr>
          <a:xfrm>
            <a:off x="685799" y="2121407"/>
            <a:ext cx="3840482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3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無需連接互聯網</a:t>
            </a:r>
          </a:p>
        </p:txBody>
      </p:sp>
      <p:sp>
        <p:nvSpPr>
          <p:cNvPr id="245" name="TextBox 13"/>
          <p:cNvSpPr txBox="1"/>
          <p:nvPr/>
        </p:nvSpPr>
        <p:spPr>
          <a:xfrm>
            <a:off x="4983479" y="2121407"/>
            <a:ext cx="3200400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300">
                <a:solidFill>
                  <a:srgbClr val="FF6B6B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否</a:t>
            </a:r>
          </a:p>
        </p:txBody>
      </p:sp>
      <p:sp>
        <p:nvSpPr>
          <p:cNvPr id="246" name="TextBox 14"/>
          <p:cNvSpPr txBox="1"/>
          <p:nvPr/>
        </p:nvSpPr>
        <p:spPr>
          <a:xfrm>
            <a:off x="8641079" y="2121407"/>
            <a:ext cx="3200400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300">
                <a:solidFill>
                  <a:srgbClr val="2ECC71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是</a:t>
            </a:r>
            <a:r>
              <a:t>——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完全離線 ✓</a:t>
            </a:r>
          </a:p>
        </p:txBody>
      </p:sp>
      <p:sp>
        <p:nvSpPr>
          <p:cNvPr id="247" name="Rectangle 15"/>
          <p:cNvSpPr/>
          <p:nvPr/>
        </p:nvSpPr>
        <p:spPr>
          <a:xfrm>
            <a:off x="548640" y="2880360"/>
            <a:ext cx="11091672" cy="822961"/>
          </a:xfrm>
          <a:prstGeom prst="rect">
            <a:avLst/>
          </a:prstGeom>
          <a:solidFill>
            <a:srgbClr val="222238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48" name="TextBox 16"/>
          <p:cNvSpPr txBox="1"/>
          <p:nvPr/>
        </p:nvSpPr>
        <p:spPr>
          <a:xfrm>
            <a:off x="685799" y="2990088"/>
            <a:ext cx="3840482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3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按科目客製化</a:t>
            </a:r>
          </a:p>
        </p:txBody>
      </p:sp>
      <p:sp>
        <p:nvSpPr>
          <p:cNvPr id="249" name="TextBox 17"/>
          <p:cNvSpPr txBox="1"/>
          <p:nvPr/>
        </p:nvSpPr>
        <p:spPr>
          <a:xfrm>
            <a:off x="4983479" y="2990088"/>
            <a:ext cx="3200400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300">
                <a:solidFill>
                  <a:srgbClr val="FF6B6B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只有通用答案</a:t>
            </a:r>
          </a:p>
        </p:txBody>
      </p:sp>
      <p:sp>
        <p:nvSpPr>
          <p:cNvPr id="250" name="TextBox 18"/>
          <p:cNvSpPr txBox="1"/>
          <p:nvPr/>
        </p:nvSpPr>
        <p:spPr>
          <a:xfrm>
            <a:off x="8641079" y="2990088"/>
            <a:ext cx="3200400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300">
                <a:solidFill>
                  <a:srgbClr val="2ECC7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根據課程大綱微調 ✓</a:t>
            </a:r>
          </a:p>
        </p:txBody>
      </p:sp>
      <p:sp>
        <p:nvSpPr>
          <p:cNvPr id="251" name="Rectangle 19"/>
          <p:cNvSpPr/>
          <p:nvPr/>
        </p:nvSpPr>
        <p:spPr>
          <a:xfrm>
            <a:off x="548640" y="3749038"/>
            <a:ext cx="11091672" cy="822962"/>
          </a:xfrm>
          <a:prstGeom prst="rect">
            <a:avLst/>
          </a:prstGeom>
          <a:solidFill>
            <a:srgbClr val="1E1E34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52" name="TextBox 20"/>
          <p:cNvSpPr txBox="1"/>
          <p:nvPr/>
        </p:nvSpPr>
        <p:spPr>
          <a:xfrm>
            <a:off x="685799" y="3858767"/>
            <a:ext cx="3840482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3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費用</a:t>
            </a:r>
          </a:p>
        </p:txBody>
      </p:sp>
      <p:sp>
        <p:nvSpPr>
          <p:cNvPr id="253" name="TextBox 21"/>
          <p:cNvSpPr txBox="1"/>
          <p:nvPr/>
        </p:nvSpPr>
        <p:spPr>
          <a:xfrm>
            <a:off x="4983479" y="3858767"/>
            <a:ext cx="3200400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300">
                <a:solidFill>
                  <a:srgbClr val="FF6B6B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持續按帳號收費</a:t>
            </a:r>
          </a:p>
        </p:txBody>
      </p:sp>
      <p:sp>
        <p:nvSpPr>
          <p:cNvPr id="254" name="TextBox 22"/>
          <p:cNvSpPr txBox="1"/>
          <p:nvPr/>
        </p:nvSpPr>
        <p:spPr>
          <a:xfrm>
            <a:off x="8641079" y="3858767"/>
            <a:ext cx="3200400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300">
                <a:solidFill>
                  <a:srgbClr val="2ECC71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一次性，零 </a:t>
            </a:r>
            <a:r>
              <a:t>API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費用 ✓</a:t>
            </a:r>
          </a:p>
        </p:txBody>
      </p:sp>
      <p:sp>
        <p:nvSpPr>
          <p:cNvPr id="255" name="Rectangle 23"/>
          <p:cNvSpPr/>
          <p:nvPr/>
        </p:nvSpPr>
        <p:spPr>
          <a:xfrm>
            <a:off x="548640" y="4617720"/>
            <a:ext cx="11091672" cy="822961"/>
          </a:xfrm>
          <a:prstGeom prst="rect">
            <a:avLst/>
          </a:prstGeom>
          <a:solidFill>
            <a:srgbClr val="222238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56" name="TextBox 24"/>
          <p:cNvSpPr txBox="1"/>
          <p:nvPr/>
        </p:nvSpPr>
        <p:spPr>
          <a:xfrm>
            <a:off x="685799" y="4727447"/>
            <a:ext cx="3840482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3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在中國內地可用</a:t>
            </a:r>
          </a:p>
        </p:txBody>
      </p:sp>
      <p:sp>
        <p:nvSpPr>
          <p:cNvPr id="257" name="TextBox 25"/>
          <p:cNvSpPr txBox="1"/>
          <p:nvPr/>
        </p:nvSpPr>
        <p:spPr>
          <a:xfrm>
            <a:off x="4983479" y="4727447"/>
            <a:ext cx="3200400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300">
                <a:solidFill>
                  <a:srgbClr val="FF6B6B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被封鎖</a:t>
            </a:r>
          </a:p>
        </p:txBody>
      </p:sp>
      <p:sp>
        <p:nvSpPr>
          <p:cNvPr id="258" name="TextBox 26"/>
          <p:cNvSpPr txBox="1"/>
          <p:nvPr/>
        </p:nvSpPr>
        <p:spPr>
          <a:xfrm>
            <a:off x="8641079" y="4727447"/>
            <a:ext cx="3200400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300">
                <a:solidFill>
                  <a:srgbClr val="2ECC71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是</a:t>
            </a:r>
            <a:r>
              <a:t>——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無需上網 ✓</a:t>
            </a:r>
          </a:p>
        </p:txBody>
      </p:sp>
      <p:sp>
        <p:nvSpPr>
          <p:cNvPr id="259" name="Rectangle 27"/>
          <p:cNvSpPr/>
          <p:nvPr/>
        </p:nvSpPr>
        <p:spPr>
          <a:xfrm>
            <a:off x="548640" y="5486399"/>
            <a:ext cx="11091672" cy="822962"/>
          </a:xfrm>
          <a:prstGeom prst="rect">
            <a:avLst/>
          </a:prstGeom>
          <a:solidFill>
            <a:srgbClr val="1E1E34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60" name="TextBox 28"/>
          <p:cNvSpPr txBox="1"/>
          <p:nvPr/>
        </p:nvSpPr>
        <p:spPr>
          <a:xfrm>
            <a:off x="685799" y="5596128"/>
            <a:ext cx="3840482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3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粵語支援</a:t>
            </a:r>
          </a:p>
        </p:txBody>
      </p:sp>
      <p:sp>
        <p:nvSpPr>
          <p:cNvPr id="261" name="TextBox 29"/>
          <p:cNvSpPr txBox="1"/>
          <p:nvPr/>
        </p:nvSpPr>
        <p:spPr>
          <a:xfrm>
            <a:off x="4983479" y="5596128"/>
            <a:ext cx="3200400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300">
                <a:solidFill>
                  <a:srgbClr val="FF6B6B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有限</a:t>
            </a:r>
          </a:p>
        </p:txBody>
      </p:sp>
      <p:sp>
        <p:nvSpPr>
          <p:cNvPr id="262" name="TextBox 30"/>
          <p:cNvSpPr txBox="1"/>
          <p:nvPr/>
        </p:nvSpPr>
        <p:spPr>
          <a:xfrm>
            <a:off x="8641079" y="5596128"/>
            <a:ext cx="3200400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300">
                <a:solidFill>
                  <a:srgbClr val="2ECC7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內建粵語語音 ✓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Rectangle 1"/>
          <p:cNvSpPr/>
          <p:nvPr/>
        </p:nvSpPr>
        <p:spPr>
          <a:xfrm>
            <a:off x="548640" y="502919"/>
            <a:ext cx="11091672" cy="54865"/>
          </a:xfrm>
          <a:prstGeom prst="rect">
            <a:avLst/>
          </a:prstGeom>
          <a:solidFill>
            <a:srgbClr val="C8A250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65" name="TextBox 2"/>
          <p:cNvSpPr txBox="1"/>
          <p:nvPr/>
        </p:nvSpPr>
        <p:spPr>
          <a:xfrm>
            <a:off x="594360" y="137159"/>
            <a:ext cx="10881361" cy="599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28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立即親身體驗</a:t>
            </a:r>
          </a:p>
        </p:txBody>
      </p:sp>
      <p:sp>
        <p:nvSpPr>
          <p:cNvPr id="266" name="TextBox 3"/>
          <p:cNvSpPr txBox="1"/>
          <p:nvPr/>
        </p:nvSpPr>
        <p:spPr>
          <a:xfrm>
            <a:off x="11567160" y="6492240"/>
            <a:ext cx="365761" cy="2285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r">
              <a:defRPr sz="1000">
                <a:solidFill>
                  <a:srgbClr val="888899"/>
                </a:solidFill>
              </a:defRPr>
            </a:lvl1pPr>
          </a:lstStyle>
          <a:p>
            <a:pPr/>
            <a:r>
              <a:t>8</a:t>
            </a:r>
          </a:p>
        </p:txBody>
      </p:sp>
      <p:sp>
        <p:nvSpPr>
          <p:cNvPr id="267" name="TextBox 4"/>
          <p:cNvSpPr txBox="1"/>
          <p:nvPr/>
        </p:nvSpPr>
        <p:spPr>
          <a:xfrm>
            <a:off x="594360" y="749808"/>
            <a:ext cx="7680961" cy="14018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4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「孫子」人物角色</a:t>
            </a:r>
            <a:r>
              <a:t>——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以《孫子兵法》為基礎的 </a:t>
            </a:r>
            <a:r>
              <a:t>AI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策略顧問</a:t>
            </a:r>
            <a:r>
              <a:t>——</a:t>
            </a:r>
          </a:p>
          <a:p>
            <a:pPr>
              <a:defRPr sz="14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現已在 </a:t>
            </a:r>
            <a:r>
              <a:t>TestFlight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上架。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>
              <a:defRPr sz="1400">
                <a:solidFill>
                  <a:srgbClr val="FFFFFF"/>
                </a:solidFill>
              </a:defRPr>
            </a:pPr>
            <a:endParaRPr>
              <a:latin typeface="+mj-lt"/>
              <a:ea typeface="+mj-ea"/>
              <a:cs typeface="+mj-cs"/>
              <a:sym typeface="Helvetica"/>
            </a:endParaRPr>
          </a:p>
          <a:p>
            <a:pPr>
              <a:defRPr sz="14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示範完整技術方案：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>
              <a:defRPr sz="14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本機 </a:t>
            </a:r>
            <a:r>
              <a:t>LLM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推理 </a:t>
            </a:r>
            <a:r>
              <a:t>·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語音輸入及輸出 </a:t>
            </a:r>
            <a:r>
              <a:t>·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粵語文字轉語音 </a:t>
            </a:r>
            <a:r>
              <a:t>·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無需連接互聯網</a:t>
            </a:r>
          </a:p>
        </p:txBody>
      </p:sp>
      <p:sp>
        <p:nvSpPr>
          <p:cNvPr id="268" name="Rectangle 5"/>
          <p:cNvSpPr/>
          <p:nvPr/>
        </p:nvSpPr>
        <p:spPr>
          <a:xfrm>
            <a:off x="548640" y="2697479"/>
            <a:ext cx="7772401" cy="1005840"/>
          </a:xfrm>
          <a:prstGeom prst="rect">
            <a:avLst/>
          </a:prstGeom>
          <a:solidFill>
            <a:srgbClr val="262644"/>
          </a:solidFill>
          <a:ln w="19050">
            <a:solidFill>
              <a:srgbClr val="C8A250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69" name="TextBox 6"/>
          <p:cNvSpPr txBox="1"/>
          <p:nvPr/>
        </p:nvSpPr>
        <p:spPr>
          <a:xfrm>
            <a:off x="822960" y="2788920"/>
            <a:ext cx="7223761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300">
                <a:solidFill>
                  <a:srgbClr val="888899"/>
                </a:solidFill>
              </a:defRPr>
            </a:pPr>
            <a:r>
              <a:t>TestFlight——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安裝於任何 </a:t>
            </a:r>
            <a:r>
              <a:t>iPhone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或 </a:t>
            </a:r>
            <a:r>
              <a:t>iPad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：</a:t>
            </a:r>
          </a:p>
        </p:txBody>
      </p:sp>
      <p:sp>
        <p:nvSpPr>
          <p:cNvPr id="270" name="TextBox 7"/>
          <p:cNvSpPr txBox="1"/>
          <p:nvPr/>
        </p:nvSpPr>
        <p:spPr>
          <a:xfrm>
            <a:off x="822960" y="3154679"/>
            <a:ext cx="7040879" cy="2779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500">
                <a:solidFill>
                  <a:srgbClr val="C8A250"/>
                </a:solidFill>
              </a:defRPr>
            </a:lvl1pPr>
          </a:lstStyle>
          <a:p>
            <a:pPr/>
            <a:r>
              <a:t>https://testflight.apple.com/join/QtY29Gbq</a:t>
            </a:r>
          </a:p>
        </p:txBody>
      </p:sp>
      <p:sp>
        <p:nvSpPr>
          <p:cNvPr id="271" name="TextBox 9"/>
          <p:cNvSpPr txBox="1"/>
          <p:nvPr/>
        </p:nvSpPr>
        <p:spPr>
          <a:xfrm>
            <a:off x="8823960" y="1645920"/>
            <a:ext cx="2743201" cy="8136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i="1" sz="1300">
                <a:solidFill>
                  <a:srgbClr val="1A1A2E"/>
                </a:solidFill>
              </a:defRPr>
            </a:pPr>
            <a:r>
              <a:t>QR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碼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algn="ctr">
              <a:defRPr i="1" sz="1300">
                <a:solidFill>
                  <a:srgbClr val="1A1A2E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（印刷前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algn="ctr">
              <a:defRPr i="1" sz="1300">
                <a:solidFill>
                  <a:srgbClr val="1A1A2E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請加入）</a:t>
            </a:r>
          </a:p>
        </p:txBody>
      </p:sp>
      <p:sp>
        <p:nvSpPr>
          <p:cNvPr id="272" name="TextBox 10"/>
          <p:cNvSpPr txBox="1"/>
          <p:nvPr/>
        </p:nvSpPr>
        <p:spPr>
          <a:xfrm>
            <a:off x="594360" y="3931920"/>
            <a:ext cx="11000232" cy="5850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3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學校試用版中，「孫子」角色可換成貴校科目</a:t>
            </a:r>
            <a:r>
              <a:t>——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中國文學、歷史、生命教育</a:t>
            </a:r>
            <a:r>
              <a:t>——</a:t>
            </a:r>
          </a:p>
          <a:p>
            <a:pPr>
              <a:defRPr sz="13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並以學校自身教材進行微調。</a:t>
            </a:r>
            <a:r>
              <a:t>App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、推理引擎及語音功能完全相同。</a:t>
            </a:r>
          </a:p>
        </p:txBody>
      </p:sp>
      <p:sp>
        <p:nvSpPr>
          <p:cNvPr id="273" name="TextBox 11"/>
          <p:cNvSpPr txBox="1"/>
          <p:nvPr/>
        </p:nvSpPr>
        <p:spPr>
          <a:xfrm>
            <a:off x="594360" y="5532120"/>
            <a:ext cx="11000232" cy="345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1400">
                <a:solidFill>
                  <a:srgbClr val="C8A250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預約 </a:t>
            </a:r>
            <a:r>
              <a:t>30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分鐘現場示範</a:t>
            </a:r>
            <a:r>
              <a:t>——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模型完全離線運行，無需 </a:t>
            </a:r>
            <a:r>
              <a:t>Wi-Fi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。</a:t>
            </a:r>
          </a:p>
        </p:txBody>
      </p:sp>
      <p:pic>
        <p:nvPicPr>
          <p:cNvPr id="274" name="unknown.jpg" descr="unknown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559890" y="901960"/>
            <a:ext cx="2047910" cy="268578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Rectangle 1"/>
          <p:cNvSpPr/>
          <p:nvPr/>
        </p:nvSpPr>
        <p:spPr>
          <a:xfrm>
            <a:off x="548640" y="502919"/>
            <a:ext cx="11091672" cy="54865"/>
          </a:xfrm>
          <a:prstGeom prst="rect">
            <a:avLst/>
          </a:prstGeom>
          <a:solidFill>
            <a:srgbClr val="C8A250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77" name="TextBox 2"/>
          <p:cNvSpPr txBox="1"/>
          <p:nvPr/>
        </p:nvSpPr>
        <p:spPr>
          <a:xfrm>
            <a:off x="594360" y="137159"/>
            <a:ext cx="10881361" cy="599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28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可自訂 </a:t>
            </a:r>
            <a:r>
              <a:t>AI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角色示例</a:t>
            </a:r>
          </a:p>
        </p:txBody>
      </p:sp>
      <p:sp>
        <p:nvSpPr>
          <p:cNvPr id="278" name="TextBox 3"/>
          <p:cNvSpPr txBox="1"/>
          <p:nvPr/>
        </p:nvSpPr>
        <p:spPr>
          <a:xfrm>
            <a:off x="11567160" y="6492240"/>
            <a:ext cx="365761" cy="2285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r">
              <a:defRPr sz="1000">
                <a:solidFill>
                  <a:srgbClr val="888899"/>
                </a:solidFill>
              </a:defRPr>
            </a:lvl1pPr>
          </a:lstStyle>
          <a:p>
            <a:pPr/>
            <a:r>
              <a:t>9</a:t>
            </a:r>
          </a:p>
        </p:txBody>
      </p:sp>
      <p:sp>
        <p:nvSpPr>
          <p:cNvPr id="279" name="TextBox 4"/>
          <p:cNvSpPr txBox="1"/>
          <p:nvPr/>
        </p:nvSpPr>
        <p:spPr>
          <a:xfrm>
            <a:off x="594360" y="658367"/>
            <a:ext cx="10881361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i="1" sz="1300">
                <a:solidFill>
                  <a:srgbClr val="888899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以下為「智 </a:t>
            </a:r>
            <a:r>
              <a:t>AI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」計劃下，學校可建立的科目 </a:t>
            </a:r>
            <a:r>
              <a:t>AI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應用示例：</a:t>
            </a:r>
          </a:p>
        </p:txBody>
      </p:sp>
      <p:sp>
        <p:nvSpPr>
          <p:cNvPr id="280" name="Rectangle 5"/>
          <p:cNvSpPr/>
          <p:nvPr/>
        </p:nvSpPr>
        <p:spPr>
          <a:xfrm>
            <a:off x="548640" y="1051560"/>
            <a:ext cx="11091672" cy="411481"/>
          </a:xfrm>
          <a:prstGeom prst="rect">
            <a:avLst/>
          </a:prstGeom>
          <a:solidFill>
            <a:srgbClr val="262644"/>
          </a:solidFill>
          <a:ln w="12700">
            <a:solidFill>
              <a:srgbClr val="C8A250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81" name="TextBox 6"/>
          <p:cNvSpPr txBox="1"/>
          <p:nvPr/>
        </p:nvSpPr>
        <p:spPr>
          <a:xfrm>
            <a:off x="822959" y="1115567"/>
            <a:ext cx="2834642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200">
                <a:solidFill>
                  <a:srgbClr val="C8A250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科目</a:t>
            </a:r>
          </a:p>
        </p:txBody>
      </p:sp>
      <p:sp>
        <p:nvSpPr>
          <p:cNvPr id="282" name="TextBox 7"/>
          <p:cNvSpPr txBox="1"/>
          <p:nvPr/>
        </p:nvSpPr>
        <p:spPr>
          <a:xfrm>
            <a:off x="3931920" y="1115567"/>
            <a:ext cx="4663440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1200">
                <a:solidFill>
                  <a:srgbClr val="C8A250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建議 </a:t>
            </a:r>
            <a:r>
              <a:t>AI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角色</a:t>
            </a:r>
          </a:p>
        </p:txBody>
      </p:sp>
      <p:sp>
        <p:nvSpPr>
          <p:cNvPr id="283" name="TextBox 8"/>
          <p:cNvSpPr txBox="1"/>
          <p:nvPr/>
        </p:nvSpPr>
        <p:spPr>
          <a:xfrm>
            <a:off x="10012679" y="1115567"/>
            <a:ext cx="1371601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1200">
                <a:solidFill>
                  <a:srgbClr val="C8A250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強度</a:t>
            </a:r>
          </a:p>
        </p:txBody>
      </p:sp>
      <p:sp>
        <p:nvSpPr>
          <p:cNvPr id="284" name="Rectangle 9"/>
          <p:cNvSpPr/>
          <p:nvPr/>
        </p:nvSpPr>
        <p:spPr>
          <a:xfrm>
            <a:off x="548640" y="1490472"/>
            <a:ext cx="11091672" cy="283465"/>
          </a:xfrm>
          <a:prstGeom prst="rect">
            <a:avLst/>
          </a:prstGeom>
          <a:solidFill>
            <a:srgbClr val="222238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85" name="TextBox 10"/>
          <p:cNvSpPr txBox="1"/>
          <p:nvPr/>
        </p:nvSpPr>
        <p:spPr>
          <a:xfrm>
            <a:off x="822959" y="1517903"/>
            <a:ext cx="2834642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中國文學 </a:t>
            </a:r>
            <a:r>
              <a:t>/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倫理</a:t>
            </a:r>
          </a:p>
        </p:txBody>
      </p:sp>
      <p:sp>
        <p:nvSpPr>
          <p:cNvPr id="286" name="TextBox 11"/>
          <p:cNvSpPr txBox="1"/>
          <p:nvPr/>
        </p:nvSpPr>
        <p:spPr>
          <a:xfrm>
            <a:off x="3931919" y="1517903"/>
            <a:ext cx="5669282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000">
                <a:solidFill>
                  <a:srgbClr val="888899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孔子 </a:t>
            </a:r>
            <a:r>
              <a:t>AI</a:t>
            </a:r>
          </a:p>
        </p:txBody>
      </p:sp>
      <p:sp>
        <p:nvSpPr>
          <p:cNvPr id="287" name="TextBox 12"/>
          <p:cNvSpPr txBox="1"/>
          <p:nvPr/>
        </p:nvSpPr>
        <p:spPr>
          <a:xfrm>
            <a:off x="9829800" y="1517903"/>
            <a:ext cx="1645921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1000">
                <a:solidFill>
                  <a:srgbClr val="FFFFFF"/>
                </a:solidFill>
              </a:defRPr>
            </a:lvl1pPr>
          </a:lstStyle>
          <a:p>
            <a:pPr/>
            <a:r>
              <a:t>⭐⭐⭐⭐⭐</a:t>
            </a:r>
          </a:p>
        </p:txBody>
      </p:sp>
      <p:sp>
        <p:nvSpPr>
          <p:cNvPr id="288" name="Rectangle 13"/>
          <p:cNvSpPr/>
          <p:nvPr/>
        </p:nvSpPr>
        <p:spPr>
          <a:xfrm>
            <a:off x="548640" y="1773935"/>
            <a:ext cx="11091672" cy="283465"/>
          </a:xfrm>
          <a:prstGeom prst="rect">
            <a:avLst/>
          </a:prstGeom>
          <a:solidFill>
            <a:srgbClr val="1E1E34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89" name="TextBox 14"/>
          <p:cNvSpPr txBox="1"/>
          <p:nvPr/>
        </p:nvSpPr>
        <p:spPr>
          <a:xfrm>
            <a:off x="822959" y="1801367"/>
            <a:ext cx="2834642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0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中國詩詞</a:t>
            </a:r>
          </a:p>
        </p:txBody>
      </p:sp>
      <p:sp>
        <p:nvSpPr>
          <p:cNvPr id="290" name="TextBox 15"/>
          <p:cNvSpPr txBox="1"/>
          <p:nvPr/>
        </p:nvSpPr>
        <p:spPr>
          <a:xfrm>
            <a:off x="3931919" y="1801367"/>
            <a:ext cx="5669282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000">
                <a:solidFill>
                  <a:srgbClr val="888899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李白 </a:t>
            </a:r>
            <a:r>
              <a:t>AI</a:t>
            </a:r>
          </a:p>
        </p:txBody>
      </p:sp>
      <p:sp>
        <p:nvSpPr>
          <p:cNvPr id="291" name="TextBox 16"/>
          <p:cNvSpPr txBox="1"/>
          <p:nvPr/>
        </p:nvSpPr>
        <p:spPr>
          <a:xfrm>
            <a:off x="9829800" y="1801367"/>
            <a:ext cx="1645921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1000">
                <a:solidFill>
                  <a:srgbClr val="FFFFFF"/>
                </a:solidFill>
              </a:defRPr>
            </a:lvl1pPr>
          </a:lstStyle>
          <a:p>
            <a:pPr/>
            <a:r>
              <a:t>⭐⭐⭐⭐⭐</a:t>
            </a:r>
          </a:p>
        </p:txBody>
      </p:sp>
      <p:sp>
        <p:nvSpPr>
          <p:cNvPr id="292" name="Rectangle 17"/>
          <p:cNvSpPr/>
          <p:nvPr/>
        </p:nvSpPr>
        <p:spPr>
          <a:xfrm>
            <a:off x="548640" y="2057400"/>
            <a:ext cx="11091672" cy="283464"/>
          </a:xfrm>
          <a:prstGeom prst="rect">
            <a:avLst/>
          </a:prstGeom>
          <a:solidFill>
            <a:srgbClr val="222238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93" name="TextBox 18"/>
          <p:cNvSpPr txBox="1"/>
          <p:nvPr/>
        </p:nvSpPr>
        <p:spPr>
          <a:xfrm>
            <a:off x="822959" y="2084831"/>
            <a:ext cx="2834642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0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中國歷史</a:t>
            </a:r>
          </a:p>
        </p:txBody>
      </p:sp>
      <p:sp>
        <p:nvSpPr>
          <p:cNvPr id="294" name="TextBox 19"/>
          <p:cNvSpPr txBox="1"/>
          <p:nvPr/>
        </p:nvSpPr>
        <p:spPr>
          <a:xfrm>
            <a:off x="3931919" y="2084831"/>
            <a:ext cx="5669282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000">
                <a:solidFill>
                  <a:srgbClr val="888899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司馬遷 </a:t>
            </a:r>
            <a:r>
              <a:t>AI</a:t>
            </a:r>
          </a:p>
        </p:txBody>
      </p:sp>
      <p:sp>
        <p:nvSpPr>
          <p:cNvPr id="295" name="TextBox 20"/>
          <p:cNvSpPr txBox="1"/>
          <p:nvPr/>
        </p:nvSpPr>
        <p:spPr>
          <a:xfrm>
            <a:off x="9829800" y="2084831"/>
            <a:ext cx="1645921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1000">
                <a:solidFill>
                  <a:srgbClr val="FFFFFF"/>
                </a:solidFill>
              </a:defRPr>
            </a:lvl1pPr>
          </a:lstStyle>
          <a:p>
            <a:pPr/>
            <a:r>
              <a:t>⭐⭐⭐⭐⭐</a:t>
            </a:r>
          </a:p>
        </p:txBody>
      </p:sp>
      <p:sp>
        <p:nvSpPr>
          <p:cNvPr id="296" name="Rectangle 21"/>
          <p:cNvSpPr/>
          <p:nvPr/>
        </p:nvSpPr>
        <p:spPr>
          <a:xfrm>
            <a:off x="548640" y="2340862"/>
            <a:ext cx="11091672" cy="283465"/>
          </a:xfrm>
          <a:prstGeom prst="rect">
            <a:avLst/>
          </a:prstGeom>
          <a:solidFill>
            <a:srgbClr val="1E1E34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97" name="TextBox 22"/>
          <p:cNvSpPr txBox="1"/>
          <p:nvPr/>
        </p:nvSpPr>
        <p:spPr>
          <a:xfrm>
            <a:off x="822959" y="2368294"/>
            <a:ext cx="2834642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0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生命教育</a:t>
            </a:r>
          </a:p>
        </p:txBody>
      </p:sp>
      <p:sp>
        <p:nvSpPr>
          <p:cNvPr id="298" name="TextBox 23"/>
          <p:cNvSpPr txBox="1"/>
          <p:nvPr/>
        </p:nvSpPr>
        <p:spPr>
          <a:xfrm>
            <a:off x="3931919" y="2368294"/>
            <a:ext cx="5669282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000">
                <a:solidFill>
                  <a:srgbClr val="888899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王陽明 </a:t>
            </a:r>
            <a:r>
              <a:t>AI</a:t>
            </a:r>
          </a:p>
        </p:txBody>
      </p:sp>
      <p:sp>
        <p:nvSpPr>
          <p:cNvPr id="299" name="TextBox 24"/>
          <p:cNvSpPr txBox="1"/>
          <p:nvPr/>
        </p:nvSpPr>
        <p:spPr>
          <a:xfrm>
            <a:off x="9829800" y="2368294"/>
            <a:ext cx="1645921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1000">
                <a:solidFill>
                  <a:srgbClr val="FFFFFF"/>
                </a:solidFill>
              </a:defRPr>
            </a:lvl1pPr>
          </a:lstStyle>
          <a:p>
            <a:pPr/>
            <a:r>
              <a:t>⭐⭐⭐⭐</a:t>
            </a:r>
          </a:p>
        </p:txBody>
      </p:sp>
      <p:sp>
        <p:nvSpPr>
          <p:cNvPr id="300" name="Rectangle 25"/>
          <p:cNvSpPr/>
          <p:nvPr/>
        </p:nvSpPr>
        <p:spPr>
          <a:xfrm>
            <a:off x="548640" y="2624327"/>
            <a:ext cx="11091672" cy="283465"/>
          </a:xfrm>
          <a:prstGeom prst="rect">
            <a:avLst/>
          </a:prstGeom>
          <a:solidFill>
            <a:srgbClr val="222238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01" name="TextBox 26"/>
          <p:cNvSpPr txBox="1"/>
          <p:nvPr/>
        </p:nvSpPr>
        <p:spPr>
          <a:xfrm>
            <a:off x="822959" y="2651760"/>
            <a:ext cx="2834642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0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物理</a:t>
            </a:r>
          </a:p>
        </p:txBody>
      </p:sp>
      <p:sp>
        <p:nvSpPr>
          <p:cNvPr id="302" name="TextBox 27"/>
          <p:cNvSpPr txBox="1"/>
          <p:nvPr/>
        </p:nvSpPr>
        <p:spPr>
          <a:xfrm>
            <a:off x="3931919" y="2651760"/>
            <a:ext cx="5669282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000">
                <a:solidFill>
                  <a:srgbClr val="888899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愛因斯坦 </a:t>
            </a:r>
            <a:r>
              <a:t>AI</a:t>
            </a:r>
          </a:p>
        </p:txBody>
      </p:sp>
      <p:sp>
        <p:nvSpPr>
          <p:cNvPr id="303" name="TextBox 28"/>
          <p:cNvSpPr txBox="1"/>
          <p:nvPr/>
        </p:nvSpPr>
        <p:spPr>
          <a:xfrm>
            <a:off x="9829800" y="2651760"/>
            <a:ext cx="1645921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1000">
                <a:solidFill>
                  <a:srgbClr val="FFFFFF"/>
                </a:solidFill>
              </a:defRPr>
            </a:lvl1pPr>
          </a:lstStyle>
          <a:p>
            <a:pPr/>
            <a:r>
              <a:t>⭐⭐⭐⭐⭐</a:t>
            </a:r>
          </a:p>
        </p:txBody>
      </p:sp>
      <p:sp>
        <p:nvSpPr>
          <p:cNvPr id="304" name="Rectangle 29"/>
          <p:cNvSpPr/>
          <p:nvPr/>
        </p:nvSpPr>
        <p:spPr>
          <a:xfrm>
            <a:off x="548640" y="2907790"/>
            <a:ext cx="11091672" cy="283465"/>
          </a:xfrm>
          <a:prstGeom prst="rect">
            <a:avLst/>
          </a:prstGeom>
          <a:solidFill>
            <a:srgbClr val="1E1E34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05" name="TextBox 30"/>
          <p:cNvSpPr txBox="1"/>
          <p:nvPr/>
        </p:nvSpPr>
        <p:spPr>
          <a:xfrm>
            <a:off x="822959" y="2935222"/>
            <a:ext cx="2834642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0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數學</a:t>
            </a:r>
          </a:p>
        </p:txBody>
      </p:sp>
      <p:sp>
        <p:nvSpPr>
          <p:cNvPr id="306" name="TextBox 31"/>
          <p:cNvSpPr txBox="1"/>
          <p:nvPr/>
        </p:nvSpPr>
        <p:spPr>
          <a:xfrm>
            <a:off x="3931919" y="2935222"/>
            <a:ext cx="5669282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000">
                <a:solidFill>
                  <a:srgbClr val="888899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阿基米德 </a:t>
            </a:r>
            <a:r>
              <a:t>AI (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或 華羅庚 </a:t>
            </a:r>
            <a:r>
              <a:t>AI)</a:t>
            </a:r>
          </a:p>
        </p:txBody>
      </p:sp>
      <p:sp>
        <p:nvSpPr>
          <p:cNvPr id="307" name="TextBox 32"/>
          <p:cNvSpPr txBox="1"/>
          <p:nvPr/>
        </p:nvSpPr>
        <p:spPr>
          <a:xfrm>
            <a:off x="9829800" y="2935222"/>
            <a:ext cx="1645921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1000">
                <a:solidFill>
                  <a:srgbClr val="FFFFFF"/>
                </a:solidFill>
              </a:defRPr>
            </a:lvl1pPr>
          </a:lstStyle>
          <a:p>
            <a:pPr/>
            <a:r>
              <a:t>⭐⭐⭐⭐⭐</a:t>
            </a:r>
          </a:p>
        </p:txBody>
      </p:sp>
      <p:sp>
        <p:nvSpPr>
          <p:cNvPr id="308" name="Rectangle 33"/>
          <p:cNvSpPr/>
          <p:nvPr/>
        </p:nvSpPr>
        <p:spPr>
          <a:xfrm>
            <a:off x="548640" y="3191255"/>
            <a:ext cx="11091672" cy="283465"/>
          </a:xfrm>
          <a:prstGeom prst="rect">
            <a:avLst/>
          </a:prstGeom>
          <a:solidFill>
            <a:srgbClr val="222238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09" name="TextBox 34"/>
          <p:cNvSpPr txBox="1"/>
          <p:nvPr/>
        </p:nvSpPr>
        <p:spPr>
          <a:xfrm>
            <a:off x="822959" y="3218687"/>
            <a:ext cx="2834642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0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生物</a:t>
            </a:r>
          </a:p>
        </p:txBody>
      </p:sp>
      <p:sp>
        <p:nvSpPr>
          <p:cNvPr id="310" name="TextBox 35"/>
          <p:cNvSpPr txBox="1"/>
          <p:nvPr/>
        </p:nvSpPr>
        <p:spPr>
          <a:xfrm>
            <a:off x="3931919" y="3218687"/>
            <a:ext cx="5669282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000">
                <a:solidFill>
                  <a:srgbClr val="888899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達爾文 </a:t>
            </a:r>
            <a:r>
              <a:t>AI</a:t>
            </a:r>
          </a:p>
        </p:txBody>
      </p:sp>
      <p:sp>
        <p:nvSpPr>
          <p:cNvPr id="311" name="TextBox 36"/>
          <p:cNvSpPr txBox="1"/>
          <p:nvPr/>
        </p:nvSpPr>
        <p:spPr>
          <a:xfrm>
            <a:off x="9829800" y="3218687"/>
            <a:ext cx="1645921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1000">
                <a:solidFill>
                  <a:srgbClr val="FFFFFF"/>
                </a:solidFill>
              </a:defRPr>
            </a:lvl1pPr>
          </a:lstStyle>
          <a:p>
            <a:pPr/>
            <a:r>
              <a:t>⭐⭐⭐⭐⭐</a:t>
            </a:r>
          </a:p>
        </p:txBody>
      </p:sp>
      <p:sp>
        <p:nvSpPr>
          <p:cNvPr id="312" name="Rectangle 37"/>
          <p:cNvSpPr/>
          <p:nvPr/>
        </p:nvSpPr>
        <p:spPr>
          <a:xfrm>
            <a:off x="548640" y="3474720"/>
            <a:ext cx="11091672" cy="283465"/>
          </a:xfrm>
          <a:prstGeom prst="rect">
            <a:avLst/>
          </a:prstGeom>
          <a:solidFill>
            <a:srgbClr val="1E1E34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13" name="TextBox 38"/>
          <p:cNvSpPr txBox="1"/>
          <p:nvPr/>
        </p:nvSpPr>
        <p:spPr>
          <a:xfrm>
            <a:off x="822959" y="3502150"/>
            <a:ext cx="2834642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0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化學</a:t>
            </a:r>
          </a:p>
        </p:txBody>
      </p:sp>
      <p:sp>
        <p:nvSpPr>
          <p:cNvPr id="314" name="TextBox 39"/>
          <p:cNvSpPr txBox="1"/>
          <p:nvPr/>
        </p:nvSpPr>
        <p:spPr>
          <a:xfrm>
            <a:off x="3931919" y="3502150"/>
            <a:ext cx="5669282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000">
                <a:solidFill>
                  <a:srgbClr val="888899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居里夫人 </a:t>
            </a:r>
            <a:r>
              <a:t>AI</a:t>
            </a:r>
          </a:p>
        </p:txBody>
      </p:sp>
      <p:sp>
        <p:nvSpPr>
          <p:cNvPr id="315" name="TextBox 40"/>
          <p:cNvSpPr txBox="1"/>
          <p:nvPr/>
        </p:nvSpPr>
        <p:spPr>
          <a:xfrm>
            <a:off x="9829800" y="3502150"/>
            <a:ext cx="1645921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1000">
                <a:solidFill>
                  <a:srgbClr val="FFFFFF"/>
                </a:solidFill>
              </a:defRPr>
            </a:lvl1pPr>
          </a:lstStyle>
          <a:p>
            <a:pPr/>
            <a:r>
              <a:t>⭐⭐⭐⭐⭐</a:t>
            </a:r>
          </a:p>
        </p:txBody>
      </p:sp>
      <p:sp>
        <p:nvSpPr>
          <p:cNvPr id="316" name="Rectangle 41"/>
          <p:cNvSpPr/>
          <p:nvPr/>
        </p:nvSpPr>
        <p:spPr>
          <a:xfrm>
            <a:off x="548640" y="3758183"/>
            <a:ext cx="11091672" cy="283465"/>
          </a:xfrm>
          <a:prstGeom prst="rect">
            <a:avLst/>
          </a:prstGeom>
          <a:solidFill>
            <a:srgbClr val="222238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17" name="TextBox 42"/>
          <p:cNvSpPr txBox="1"/>
          <p:nvPr/>
        </p:nvSpPr>
        <p:spPr>
          <a:xfrm>
            <a:off x="822959" y="3785615"/>
            <a:ext cx="2834642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0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地理</a:t>
            </a:r>
          </a:p>
        </p:txBody>
      </p:sp>
      <p:sp>
        <p:nvSpPr>
          <p:cNvPr id="318" name="TextBox 43"/>
          <p:cNvSpPr txBox="1"/>
          <p:nvPr/>
        </p:nvSpPr>
        <p:spPr>
          <a:xfrm>
            <a:off x="3931919" y="3785615"/>
            <a:ext cx="5669282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000">
                <a:solidFill>
                  <a:srgbClr val="888899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鄭和 </a:t>
            </a:r>
            <a:r>
              <a:t>AI</a:t>
            </a:r>
          </a:p>
        </p:txBody>
      </p:sp>
      <p:sp>
        <p:nvSpPr>
          <p:cNvPr id="319" name="TextBox 44"/>
          <p:cNvSpPr txBox="1"/>
          <p:nvPr/>
        </p:nvSpPr>
        <p:spPr>
          <a:xfrm>
            <a:off x="9829800" y="3785615"/>
            <a:ext cx="1645921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1000">
                <a:solidFill>
                  <a:srgbClr val="FFFFFF"/>
                </a:solidFill>
              </a:defRPr>
            </a:lvl1pPr>
          </a:lstStyle>
          <a:p>
            <a:pPr/>
            <a:r>
              <a:t>⭐⭐⭐⭐</a:t>
            </a:r>
          </a:p>
        </p:txBody>
      </p:sp>
      <p:sp>
        <p:nvSpPr>
          <p:cNvPr id="320" name="Rectangle 45"/>
          <p:cNvSpPr/>
          <p:nvPr/>
        </p:nvSpPr>
        <p:spPr>
          <a:xfrm>
            <a:off x="548640" y="4041647"/>
            <a:ext cx="11091672" cy="283465"/>
          </a:xfrm>
          <a:prstGeom prst="rect">
            <a:avLst/>
          </a:prstGeom>
          <a:solidFill>
            <a:srgbClr val="1E1E34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21" name="TextBox 46"/>
          <p:cNvSpPr txBox="1"/>
          <p:nvPr/>
        </p:nvSpPr>
        <p:spPr>
          <a:xfrm>
            <a:off x="822959" y="4069079"/>
            <a:ext cx="2834642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0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英文</a:t>
            </a:r>
          </a:p>
        </p:txBody>
      </p:sp>
      <p:sp>
        <p:nvSpPr>
          <p:cNvPr id="322" name="TextBox 47"/>
          <p:cNvSpPr txBox="1"/>
          <p:nvPr/>
        </p:nvSpPr>
        <p:spPr>
          <a:xfrm>
            <a:off x="3931919" y="4069079"/>
            <a:ext cx="5669282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000">
                <a:solidFill>
                  <a:srgbClr val="888899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莎士比亞 </a:t>
            </a:r>
            <a:r>
              <a:t>AI</a:t>
            </a:r>
          </a:p>
        </p:txBody>
      </p:sp>
      <p:sp>
        <p:nvSpPr>
          <p:cNvPr id="323" name="TextBox 48"/>
          <p:cNvSpPr txBox="1"/>
          <p:nvPr/>
        </p:nvSpPr>
        <p:spPr>
          <a:xfrm>
            <a:off x="9829800" y="4069079"/>
            <a:ext cx="1645921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1000">
                <a:solidFill>
                  <a:srgbClr val="FFFFFF"/>
                </a:solidFill>
              </a:defRPr>
            </a:lvl1pPr>
          </a:lstStyle>
          <a:p>
            <a:pPr/>
            <a:r>
              <a:t>⭐⭐⭐⭐⭐</a:t>
            </a:r>
          </a:p>
        </p:txBody>
      </p:sp>
      <p:sp>
        <p:nvSpPr>
          <p:cNvPr id="324" name="Rectangle 49"/>
          <p:cNvSpPr/>
          <p:nvPr/>
        </p:nvSpPr>
        <p:spPr>
          <a:xfrm>
            <a:off x="548640" y="4325111"/>
            <a:ext cx="11091672" cy="283465"/>
          </a:xfrm>
          <a:prstGeom prst="rect">
            <a:avLst/>
          </a:prstGeom>
          <a:solidFill>
            <a:srgbClr val="222238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25" name="TextBox 50"/>
          <p:cNvSpPr txBox="1"/>
          <p:nvPr/>
        </p:nvSpPr>
        <p:spPr>
          <a:xfrm>
            <a:off x="822959" y="4352544"/>
            <a:ext cx="2834642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STEM /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跨學科</a:t>
            </a:r>
          </a:p>
        </p:txBody>
      </p:sp>
      <p:sp>
        <p:nvSpPr>
          <p:cNvPr id="326" name="TextBox 51"/>
          <p:cNvSpPr txBox="1"/>
          <p:nvPr/>
        </p:nvSpPr>
        <p:spPr>
          <a:xfrm>
            <a:off x="3931919" y="4352544"/>
            <a:ext cx="5669282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000">
                <a:solidFill>
                  <a:srgbClr val="888899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達文西 </a:t>
            </a:r>
            <a:r>
              <a:t>AI</a:t>
            </a:r>
          </a:p>
        </p:txBody>
      </p:sp>
      <p:sp>
        <p:nvSpPr>
          <p:cNvPr id="327" name="TextBox 52"/>
          <p:cNvSpPr txBox="1"/>
          <p:nvPr/>
        </p:nvSpPr>
        <p:spPr>
          <a:xfrm>
            <a:off x="9829800" y="4352544"/>
            <a:ext cx="1645921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1000">
                <a:solidFill>
                  <a:srgbClr val="FFFFFF"/>
                </a:solidFill>
              </a:defRPr>
            </a:lvl1pPr>
          </a:lstStyle>
          <a:p>
            <a:pPr/>
            <a:r>
              <a:t>⭐⭐⭐⭐⭐</a:t>
            </a:r>
          </a:p>
        </p:txBody>
      </p:sp>
      <p:sp>
        <p:nvSpPr>
          <p:cNvPr id="328" name="Rectangle 53"/>
          <p:cNvSpPr/>
          <p:nvPr/>
        </p:nvSpPr>
        <p:spPr>
          <a:xfrm>
            <a:off x="548640" y="4608576"/>
            <a:ext cx="11091672" cy="283465"/>
          </a:xfrm>
          <a:prstGeom prst="rect">
            <a:avLst/>
          </a:prstGeom>
          <a:solidFill>
            <a:srgbClr val="1E1E34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29" name="TextBox 54"/>
          <p:cNvSpPr txBox="1"/>
          <p:nvPr/>
        </p:nvSpPr>
        <p:spPr>
          <a:xfrm>
            <a:off x="822959" y="4636008"/>
            <a:ext cx="2834642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經濟 </a:t>
            </a:r>
            <a:r>
              <a:t>/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商業</a:t>
            </a:r>
          </a:p>
        </p:txBody>
      </p:sp>
      <p:sp>
        <p:nvSpPr>
          <p:cNvPr id="330" name="TextBox 55"/>
          <p:cNvSpPr txBox="1"/>
          <p:nvPr/>
        </p:nvSpPr>
        <p:spPr>
          <a:xfrm>
            <a:off x="3931919" y="4636008"/>
            <a:ext cx="5669282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000">
                <a:solidFill>
                  <a:srgbClr val="888899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范蠡 </a:t>
            </a:r>
            <a:r>
              <a:t>AI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（中華商聖）</a:t>
            </a:r>
          </a:p>
        </p:txBody>
      </p:sp>
      <p:sp>
        <p:nvSpPr>
          <p:cNvPr id="331" name="TextBox 56"/>
          <p:cNvSpPr txBox="1"/>
          <p:nvPr/>
        </p:nvSpPr>
        <p:spPr>
          <a:xfrm>
            <a:off x="9829800" y="4636008"/>
            <a:ext cx="1645921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1000">
                <a:solidFill>
                  <a:srgbClr val="FFFFFF"/>
                </a:solidFill>
              </a:defRPr>
            </a:lvl1pPr>
          </a:lstStyle>
          <a:p>
            <a:pPr/>
            <a:r>
              <a:t>⭐⭐⭐⭐</a:t>
            </a:r>
          </a:p>
        </p:txBody>
      </p:sp>
      <p:sp>
        <p:nvSpPr>
          <p:cNvPr id="332" name="Rectangle 57"/>
          <p:cNvSpPr/>
          <p:nvPr/>
        </p:nvSpPr>
        <p:spPr>
          <a:xfrm>
            <a:off x="548640" y="4892040"/>
            <a:ext cx="11091672" cy="283465"/>
          </a:xfrm>
          <a:prstGeom prst="rect">
            <a:avLst/>
          </a:prstGeom>
          <a:solidFill>
            <a:srgbClr val="222238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33" name="TextBox 58"/>
          <p:cNvSpPr txBox="1"/>
          <p:nvPr/>
        </p:nvSpPr>
        <p:spPr>
          <a:xfrm>
            <a:off x="822959" y="4919471"/>
            <a:ext cx="2834642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體育 </a:t>
            </a:r>
            <a:r>
              <a:t>/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健康</a:t>
            </a:r>
          </a:p>
        </p:txBody>
      </p:sp>
      <p:sp>
        <p:nvSpPr>
          <p:cNvPr id="334" name="TextBox 59"/>
          <p:cNvSpPr txBox="1"/>
          <p:nvPr/>
        </p:nvSpPr>
        <p:spPr>
          <a:xfrm>
            <a:off x="3931919" y="4919471"/>
            <a:ext cx="5669282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000">
                <a:solidFill>
                  <a:srgbClr val="888899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李小龍 </a:t>
            </a:r>
            <a:r>
              <a:t>AI</a:t>
            </a:r>
          </a:p>
        </p:txBody>
      </p:sp>
      <p:sp>
        <p:nvSpPr>
          <p:cNvPr id="335" name="TextBox 60"/>
          <p:cNvSpPr txBox="1"/>
          <p:nvPr/>
        </p:nvSpPr>
        <p:spPr>
          <a:xfrm>
            <a:off x="9829800" y="4919471"/>
            <a:ext cx="1645921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1000">
                <a:solidFill>
                  <a:srgbClr val="FFFFFF"/>
                </a:solidFill>
              </a:defRPr>
            </a:lvl1pPr>
          </a:lstStyle>
          <a:p>
            <a:pPr/>
            <a:r>
              <a:t>⭐⭐⭐⭐⭐</a:t>
            </a:r>
          </a:p>
        </p:txBody>
      </p:sp>
      <p:sp>
        <p:nvSpPr>
          <p:cNvPr id="336" name="Rectangle 61"/>
          <p:cNvSpPr/>
          <p:nvPr/>
        </p:nvSpPr>
        <p:spPr>
          <a:xfrm>
            <a:off x="548640" y="5175503"/>
            <a:ext cx="11091672" cy="283465"/>
          </a:xfrm>
          <a:prstGeom prst="rect">
            <a:avLst/>
          </a:prstGeom>
          <a:solidFill>
            <a:srgbClr val="1E1E34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37" name="TextBox 62"/>
          <p:cNvSpPr txBox="1"/>
          <p:nvPr/>
        </p:nvSpPr>
        <p:spPr>
          <a:xfrm>
            <a:off x="822959" y="5202935"/>
            <a:ext cx="2834642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0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音樂</a:t>
            </a:r>
          </a:p>
        </p:txBody>
      </p:sp>
      <p:sp>
        <p:nvSpPr>
          <p:cNvPr id="338" name="TextBox 63"/>
          <p:cNvSpPr txBox="1"/>
          <p:nvPr/>
        </p:nvSpPr>
        <p:spPr>
          <a:xfrm>
            <a:off x="3931919" y="5202935"/>
            <a:ext cx="5669282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000">
                <a:solidFill>
                  <a:srgbClr val="888899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貝多芬 </a:t>
            </a:r>
            <a:r>
              <a:t>AI</a:t>
            </a:r>
          </a:p>
        </p:txBody>
      </p:sp>
      <p:sp>
        <p:nvSpPr>
          <p:cNvPr id="339" name="TextBox 64"/>
          <p:cNvSpPr txBox="1"/>
          <p:nvPr/>
        </p:nvSpPr>
        <p:spPr>
          <a:xfrm>
            <a:off x="9829800" y="5202935"/>
            <a:ext cx="1645921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1000">
                <a:solidFill>
                  <a:srgbClr val="FFFFFF"/>
                </a:solidFill>
              </a:defRPr>
            </a:lvl1pPr>
          </a:lstStyle>
          <a:p>
            <a:pPr/>
            <a:r>
              <a:t>⭐⭐⭐⭐⭐</a:t>
            </a:r>
          </a:p>
        </p:txBody>
      </p:sp>
      <p:sp>
        <p:nvSpPr>
          <p:cNvPr id="340" name="Rectangle 65"/>
          <p:cNvSpPr/>
          <p:nvPr/>
        </p:nvSpPr>
        <p:spPr>
          <a:xfrm>
            <a:off x="548640" y="5458967"/>
            <a:ext cx="11091672" cy="283465"/>
          </a:xfrm>
          <a:prstGeom prst="rect">
            <a:avLst/>
          </a:prstGeom>
          <a:solidFill>
            <a:srgbClr val="222238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41" name="TextBox 66"/>
          <p:cNvSpPr txBox="1"/>
          <p:nvPr/>
        </p:nvSpPr>
        <p:spPr>
          <a:xfrm>
            <a:off x="822959" y="5486400"/>
            <a:ext cx="2834642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0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視藝</a:t>
            </a:r>
          </a:p>
        </p:txBody>
      </p:sp>
      <p:sp>
        <p:nvSpPr>
          <p:cNvPr id="342" name="TextBox 67"/>
          <p:cNvSpPr txBox="1"/>
          <p:nvPr/>
        </p:nvSpPr>
        <p:spPr>
          <a:xfrm>
            <a:off x="3931919" y="5486400"/>
            <a:ext cx="5669282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000">
                <a:solidFill>
                  <a:srgbClr val="888899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梵高 </a:t>
            </a:r>
            <a:r>
              <a:t>AI</a:t>
            </a:r>
          </a:p>
        </p:txBody>
      </p:sp>
      <p:sp>
        <p:nvSpPr>
          <p:cNvPr id="343" name="TextBox 68"/>
          <p:cNvSpPr txBox="1"/>
          <p:nvPr/>
        </p:nvSpPr>
        <p:spPr>
          <a:xfrm>
            <a:off x="9829800" y="5486400"/>
            <a:ext cx="1645921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1000">
                <a:solidFill>
                  <a:srgbClr val="FFFFFF"/>
                </a:solidFill>
              </a:defRPr>
            </a:lvl1pPr>
          </a:lstStyle>
          <a:p>
            <a:pPr/>
            <a:r>
              <a:t>⭐⭐⭐⭐⭐</a:t>
            </a:r>
          </a:p>
        </p:txBody>
      </p:sp>
      <p:sp>
        <p:nvSpPr>
          <p:cNvPr id="344" name="Rectangle 69"/>
          <p:cNvSpPr/>
          <p:nvPr/>
        </p:nvSpPr>
        <p:spPr>
          <a:xfrm>
            <a:off x="548640" y="5742432"/>
            <a:ext cx="11091672" cy="283465"/>
          </a:xfrm>
          <a:prstGeom prst="rect">
            <a:avLst/>
          </a:prstGeom>
          <a:solidFill>
            <a:srgbClr val="1E1E34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45" name="TextBox 70"/>
          <p:cNvSpPr txBox="1"/>
          <p:nvPr/>
        </p:nvSpPr>
        <p:spPr>
          <a:xfrm>
            <a:off x="822959" y="5769864"/>
            <a:ext cx="2834642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電腦 </a:t>
            </a:r>
            <a:r>
              <a:t>/ IT</a:t>
            </a:r>
          </a:p>
        </p:txBody>
      </p:sp>
      <p:sp>
        <p:nvSpPr>
          <p:cNvPr id="346" name="TextBox 71"/>
          <p:cNvSpPr txBox="1"/>
          <p:nvPr/>
        </p:nvSpPr>
        <p:spPr>
          <a:xfrm>
            <a:off x="3931919" y="5769864"/>
            <a:ext cx="5669282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000">
                <a:solidFill>
                  <a:srgbClr val="888899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圖靈 </a:t>
            </a:r>
            <a:r>
              <a:t>AI</a:t>
            </a:r>
          </a:p>
        </p:txBody>
      </p:sp>
      <p:sp>
        <p:nvSpPr>
          <p:cNvPr id="347" name="TextBox 72"/>
          <p:cNvSpPr txBox="1"/>
          <p:nvPr/>
        </p:nvSpPr>
        <p:spPr>
          <a:xfrm>
            <a:off x="9829800" y="5769864"/>
            <a:ext cx="1645921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1000">
                <a:solidFill>
                  <a:srgbClr val="FFFFFF"/>
                </a:solidFill>
              </a:defRPr>
            </a:lvl1pPr>
          </a:lstStyle>
          <a:p>
            <a:pPr/>
            <a:r>
              <a:t>⭐⭐⭐⭐⭐</a:t>
            </a:r>
          </a:p>
        </p:txBody>
      </p:sp>
      <p:sp>
        <p:nvSpPr>
          <p:cNvPr id="348" name="Rectangle 73"/>
          <p:cNvSpPr/>
          <p:nvPr/>
        </p:nvSpPr>
        <p:spPr>
          <a:xfrm>
            <a:off x="548640" y="6025896"/>
            <a:ext cx="11091672" cy="283465"/>
          </a:xfrm>
          <a:prstGeom prst="rect">
            <a:avLst/>
          </a:prstGeom>
          <a:solidFill>
            <a:srgbClr val="222238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49" name="TextBox 74"/>
          <p:cNvSpPr txBox="1"/>
          <p:nvPr/>
        </p:nvSpPr>
        <p:spPr>
          <a:xfrm>
            <a:off x="822959" y="6053328"/>
            <a:ext cx="2834642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兵法 </a:t>
            </a:r>
            <a:r>
              <a:t>/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策略思維</a:t>
            </a:r>
          </a:p>
        </p:txBody>
      </p:sp>
      <p:sp>
        <p:nvSpPr>
          <p:cNvPr id="350" name="TextBox 75"/>
          <p:cNvSpPr txBox="1"/>
          <p:nvPr/>
        </p:nvSpPr>
        <p:spPr>
          <a:xfrm>
            <a:off x="3931919" y="6053328"/>
            <a:ext cx="5669282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000">
                <a:solidFill>
                  <a:srgbClr val="888899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孫子 </a:t>
            </a:r>
            <a:r>
              <a:t>AI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（示範版）</a:t>
            </a:r>
          </a:p>
        </p:txBody>
      </p:sp>
      <p:sp>
        <p:nvSpPr>
          <p:cNvPr id="351" name="TextBox 76"/>
          <p:cNvSpPr txBox="1"/>
          <p:nvPr/>
        </p:nvSpPr>
        <p:spPr>
          <a:xfrm>
            <a:off x="9829800" y="6053328"/>
            <a:ext cx="1645921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1000">
                <a:solidFill>
                  <a:srgbClr val="FFFFFF"/>
                </a:solidFill>
              </a:defRPr>
            </a:lvl1pPr>
          </a:lstStyle>
          <a:p>
            <a:pPr/>
            <a:r>
              <a:t>⭐⭐⭐⭐⭐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